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56" r:id="rId2"/>
    <p:sldId id="259" r:id="rId3"/>
    <p:sldId id="291" r:id="rId4"/>
    <p:sldId id="260" r:id="rId5"/>
    <p:sldId id="261" r:id="rId6"/>
    <p:sldId id="262" r:id="rId7"/>
    <p:sldId id="263" r:id="rId8"/>
    <p:sldId id="264" r:id="rId9"/>
    <p:sldId id="265"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3635"/>
    <a:srgbClr val="9EFF29"/>
    <a:srgbClr val="C80064"/>
    <a:srgbClr val="C33A1F"/>
    <a:srgbClr val="FF2549"/>
    <a:srgbClr val="007033"/>
    <a:srgbClr val="D6370C"/>
    <a:srgbClr val="1D3A00"/>
    <a:srgbClr val="FF85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75" d="100"/>
          <a:sy n="75" d="100"/>
        </p:scale>
        <p:origin x="1254" y="456"/>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06/05/2020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5296" y="2861188"/>
            <a:ext cx="7779775" cy="1467460"/>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a:t>
            </a:r>
            <a:r>
              <a:rPr lang="en-US" dirty="0" smtClean="0"/>
              <a:t/>
            </a:r>
            <a:br>
              <a:rPr lang="en-US" dirty="0" smtClean="0"/>
            </a:br>
            <a:r>
              <a:rPr lang="en-US" dirty="0" smtClean="0"/>
              <a:t>Master </a:t>
            </a:r>
            <a:r>
              <a:rPr lang="en-US" dirty="0"/>
              <a:t>title style</a:t>
            </a:r>
          </a:p>
        </p:txBody>
      </p:sp>
      <p:sp>
        <p:nvSpPr>
          <p:cNvPr id="3" name="Subtitle 2"/>
          <p:cNvSpPr>
            <a:spLocks noGrp="1"/>
          </p:cNvSpPr>
          <p:nvPr>
            <p:ph type="subTitle" idx="1"/>
          </p:nvPr>
        </p:nvSpPr>
        <p:spPr>
          <a:xfrm>
            <a:off x="715297" y="4336022"/>
            <a:ext cx="7779774" cy="678426"/>
          </a:xfrm>
        </p:spPr>
        <p:txBody>
          <a:bodyPr>
            <a:normAutofit/>
          </a:bodyPr>
          <a:lstStyle>
            <a:lvl1pPr marL="0" indent="0" algn="l">
              <a:buNone/>
              <a:defRPr sz="2800" b="0" i="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06/05/2020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06/05/2020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06/05/2020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06/05/2020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075" y="880641"/>
            <a:ext cx="8259098" cy="763526"/>
          </a:xfrm>
        </p:spPr>
        <p:txBody>
          <a:bodyPr>
            <a:normAutofit/>
          </a:bodyPr>
          <a:lstStyle>
            <a:lvl1pPr algn="l">
              <a:defRPr sz="3600" baseline="0">
                <a:solidFill>
                  <a:schemeClr val="bg2">
                    <a:lumMod val="75000"/>
                  </a:schemeClr>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63714" y="1666568"/>
            <a:ext cx="8246070" cy="3111906"/>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06/05/2020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50314" y="406537"/>
            <a:ext cx="6408723" cy="725349"/>
          </a:xfrm>
        </p:spPr>
        <p:txBody>
          <a:bodyPr>
            <a:normAutofit/>
          </a:bodyPr>
          <a:lstStyle>
            <a:lvl1pPr algn="l">
              <a:defRPr sz="3600">
                <a:solidFill>
                  <a:srgbClr val="00206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249129" y="1143000"/>
            <a:ext cx="6430297" cy="3545497"/>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06/05/2020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06/05/2020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06/05/2020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318" y="1200794"/>
            <a:ext cx="8093365" cy="763525"/>
          </a:xfrm>
        </p:spPr>
        <p:txBody>
          <a:bodyPr>
            <a:normAutofit/>
          </a:bodyPr>
          <a:lstStyle>
            <a:lvl1pPr algn="l">
              <a:defRPr sz="3600" baseline="0">
                <a:solidFill>
                  <a:schemeClr val="bg2">
                    <a:lumMod val="75000"/>
                  </a:schemeClr>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22131" y="1994721"/>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22131" y="2467118"/>
            <a:ext cx="4040188" cy="2276294"/>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57252" y="1994721"/>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57252" y="2467118"/>
            <a:ext cx="4041775" cy="2276294"/>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06/05/2020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06/05/2020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06/05/2020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06/05/2020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06/05/2020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lilhaeducationcentre.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005" y="3266373"/>
            <a:ext cx="7086599" cy="1504330"/>
          </a:xfrm>
        </p:spPr>
        <p:txBody>
          <a:bodyPr>
            <a:noAutofit/>
          </a:bodyPr>
          <a:lstStyle/>
          <a:p>
            <a:r>
              <a:rPr lang="en-IN" sz="3200" b="1" dirty="0">
                <a:solidFill>
                  <a:schemeClr val="accent6">
                    <a:lumMod val="75000"/>
                  </a:schemeClr>
                </a:solidFill>
                <a:latin typeface="Garamond" panose="02020404030301010803" pitchFamily="18" charset="0"/>
                <a:cs typeface="Times New Roman" panose="02020603050405020304" pitchFamily="18" charset="0"/>
              </a:rPr>
              <a:t>LILHA EDUCATION CENTRE</a:t>
            </a:r>
            <a:br>
              <a:rPr lang="en-IN" sz="3200" b="1" dirty="0">
                <a:solidFill>
                  <a:schemeClr val="accent6">
                    <a:lumMod val="75000"/>
                  </a:schemeClr>
                </a:solidFill>
                <a:latin typeface="Garamond" panose="02020404030301010803" pitchFamily="18" charset="0"/>
                <a:cs typeface="Times New Roman" panose="02020603050405020304" pitchFamily="18" charset="0"/>
              </a:rPr>
            </a:br>
            <a:r>
              <a:rPr lang="en-US" sz="3200" b="1" dirty="0">
                <a:solidFill>
                  <a:schemeClr val="accent3">
                    <a:lumMod val="40000"/>
                    <a:lumOff val="60000"/>
                  </a:schemeClr>
                </a:solidFill>
                <a:latin typeface="Garamond" panose="02020404030301010803" pitchFamily="18" charset="0"/>
                <a:cs typeface="Times New Roman" panose="02020603050405020304" pitchFamily="18" charset="0"/>
                <a:hlinkClick r:id="rId2"/>
              </a:rPr>
              <a:t>www.lilhaeduc</a:t>
            </a:r>
            <a:r>
              <a:rPr lang="en-US" sz="3200" b="1" dirty="0">
                <a:solidFill>
                  <a:schemeClr val="accent6">
                    <a:lumMod val="75000"/>
                  </a:schemeClr>
                </a:solidFill>
                <a:latin typeface="Garamond" panose="02020404030301010803" pitchFamily="18" charset="0"/>
                <a:cs typeface="Times New Roman" panose="02020603050405020304" pitchFamily="18" charset="0"/>
                <a:hlinkClick r:id="rId2"/>
              </a:rPr>
              <a:t>ationce</a:t>
            </a:r>
            <a:r>
              <a:rPr lang="en-US" sz="3200" b="1" dirty="0">
                <a:solidFill>
                  <a:schemeClr val="accent3">
                    <a:lumMod val="40000"/>
                    <a:lumOff val="60000"/>
                  </a:schemeClr>
                </a:solidFill>
                <a:latin typeface="Garamond" panose="02020404030301010803" pitchFamily="18" charset="0"/>
                <a:cs typeface="Times New Roman" panose="02020603050405020304" pitchFamily="18" charset="0"/>
                <a:hlinkClick r:id="rId2"/>
              </a:rPr>
              <a:t>ntre.in</a:t>
            </a:r>
            <a:r>
              <a:rPr lang="en-US" sz="3200" b="1" dirty="0">
                <a:solidFill>
                  <a:schemeClr val="accent3">
                    <a:lumMod val="40000"/>
                    <a:lumOff val="60000"/>
                  </a:schemeClr>
                </a:solidFill>
                <a:latin typeface="Garamond" panose="02020404030301010803" pitchFamily="18" charset="0"/>
                <a:cs typeface="Times New Roman" panose="02020603050405020304" pitchFamily="18" charset="0"/>
              </a:rPr>
              <a:t/>
            </a:r>
            <a:br>
              <a:rPr lang="en-US" sz="3200" b="1" dirty="0">
                <a:solidFill>
                  <a:schemeClr val="accent3">
                    <a:lumMod val="40000"/>
                    <a:lumOff val="60000"/>
                  </a:schemeClr>
                </a:solidFill>
                <a:latin typeface="Garamond" panose="02020404030301010803" pitchFamily="18" charset="0"/>
                <a:cs typeface="Times New Roman" panose="02020603050405020304" pitchFamily="18" charset="0"/>
              </a:rPr>
            </a:br>
            <a:r>
              <a:rPr lang="en-US" sz="3200" b="1" dirty="0">
                <a:solidFill>
                  <a:schemeClr val="accent6">
                    <a:lumMod val="75000"/>
                  </a:schemeClr>
                </a:solidFill>
                <a:latin typeface="Garamond" panose="02020404030301010803" pitchFamily="18" charset="0"/>
                <a:cs typeface="Times New Roman" panose="02020603050405020304" pitchFamily="18" charset="0"/>
              </a:rPr>
              <a:t>Contact No.9305907823</a:t>
            </a:r>
            <a:endParaRPr lang="en-US" sz="3200" dirty="0">
              <a:solidFill>
                <a:schemeClr val="accent6">
                  <a:lumMod val="75000"/>
                </a:schemeClr>
              </a:solidFill>
            </a:endParaRPr>
          </a:p>
        </p:txBody>
      </p:sp>
      <p:sp>
        <p:nvSpPr>
          <p:cNvPr id="5" name="Rectangle 4"/>
          <p:cNvSpPr/>
          <p:nvPr/>
        </p:nvSpPr>
        <p:spPr>
          <a:xfrm>
            <a:off x="6827141" y="4018538"/>
            <a:ext cx="2046329" cy="769441"/>
          </a:xfrm>
          <a:prstGeom prst="rect">
            <a:avLst/>
          </a:prstGeom>
        </p:spPr>
        <p:txBody>
          <a:bodyPr wrap="none">
            <a:spAutoFit/>
          </a:bodyPr>
          <a:lstStyle/>
          <a:p>
            <a:r>
              <a:rPr lang="en-US" sz="4400" b="1" i="1" u="sng" dirty="0" smtClean="0">
                <a:solidFill>
                  <a:schemeClr val="accent5">
                    <a:lumMod val="40000"/>
                    <a:lumOff val="60000"/>
                  </a:schemeClr>
                </a:solidFill>
                <a:latin typeface="Garamond" panose="02020404030301010803" pitchFamily="18" charset="0"/>
              </a:rPr>
              <a:t>Staffing</a:t>
            </a:r>
            <a:endParaRPr lang="en-IN" sz="4400" b="1" i="1" u="sng" dirty="0">
              <a:solidFill>
                <a:schemeClr val="accent5">
                  <a:lumMod val="40000"/>
                  <a:lumOff val="60000"/>
                </a:schemeClr>
              </a:solidFill>
              <a:latin typeface="Garamond" panose="02020404030301010803"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9603"/>
            <a:ext cx="952499" cy="897846"/>
          </a:xfrm>
          <a:prstGeom prst="rect">
            <a:avLst/>
          </a:prstGeom>
        </p:spPr>
      </p:pic>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8778" y="0"/>
            <a:ext cx="1145497" cy="1079770"/>
          </a:xfrm>
          <a:prstGeom prst="rect">
            <a:avLst/>
          </a:prstGeom>
        </p:spPr>
      </p:pic>
      <p:sp>
        <p:nvSpPr>
          <p:cNvPr id="3" name="Rectangle 2"/>
          <p:cNvSpPr/>
          <p:nvPr/>
        </p:nvSpPr>
        <p:spPr>
          <a:xfrm>
            <a:off x="2310873" y="481828"/>
            <a:ext cx="3789242" cy="1938992"/>
          </a:xfrm>
          <a:prstGeom prst="rect">
            <a:avLst/>
          </a:prstGeom>
        </p:spPr>
        <p:txBody>
          <a:bodyPr wrap="none">
            <a:spAutoFit/>
          </a:bodyPr>
          <a:lstStyle/>
          <a:p>
            <a:r>
              <a:rPr lang="en-IN" sz="2000" dirty="0" smtClean="0">
                <a:solidFill>
                  <a:srgbClr val="0000CC"/>
                </a:solidFill>
                <a:latin typeface="Garamond" panose="02020404030301010803" pitchFamily="18" charset="0"/>
              </a:rPr>
              <a:t>3. Employment Interview</a:t>
            </a:r>
          </a:p>
          <a:p>
            <a:r>
              <a:rPr lang="en-US" sz="2000" dirty="0" smtClean="0">
                <a:solidFill>
                  <a:srgbClr val="0000CC"/>
                </a:solidFill>
                <a:latin typeface="Garamond" panose="02020404030301010803" pitchFamily="18" charset="0"/>
              </a:rPr>
              <a:t>4. </a:t>
            </a:r>
            <a:r>
              <a:rPr lang="en-IN" sz="2000" dirty="0">
                <a:solidFill>
                  <a:srgbClr val="0000CC"/>
                </a:solidFill>
                <a:latin typeface="Garamond" panose="02020404030301010803" pitchFamily="18" charset="0"/>
              </a:rPr>
              <a:t>Reference &amp; Background </a:t>
            </a:r>
            <a:r>
              <a:rPr lang="en-IN" sz="2000" dirty="0" smtClean="0">
                <a:solidFill>
                  <a:srgbClr val="0000CC"/>
                </a:solidFill>
                <a:latin typeface="Garamond" panose="02020404030301010803" pitchFamily="18" charset="0"/>
              </a:rPr>
              <a:t>Checks</a:t>
            </a:r>
          </a:p>
          <a:p>
            <a:r>
              <a:rPr lang="en-US" sz="2000" dirty="0" smtClean="0">
                <a:solidFill>
                  <a:srgbClr val="0000CC"/>
                </a:solidFill>
                <a:latin typeface="Garamond" panose="02020404030301010803" pitchFamily="18" charset="0"/>
              </a:rPr>
              <a:t>5. </a:t>
            </a:r>
            <a:r>
              <a:rPr lang="en-IN" sz="2000" dirty="0">
                <a:solidFill>
                  <a:srgbClr val="0000CC"/>
                </a:solidFill>
                <a:latin typeface="Garamond" panose="02020404030301010803" pitchFamily="18" charset="0"/>
              </a:rPr>
              <a:t>Selection </a:t>
            </a:r>
            <a:r>
              <a:rPr lang="en-IN" sz="2000" dirty="0" smtClean="0">
                <a:solidFill>
                  <a:srgbClr val="0000CC"/>
                </a:solidFill>
                <a:latin typeface="Garamond" panose="02020404030301010803" pitchFamily="18" charset="0"/>
              </a:rPr>
              <a:t>Decision</a:t>
            </a:r>
          </a:p>
          <a:p>
            <a:r>
              <a:rPr lang="en-US" sz="2000" dirty="0" smtClean="0">
                <a:solidFill>
                  <a:srgbClr val="0000CC"/>
                </a:solidFill>
                <a:latin typeface="Garamond" panose="02020404030301010803" pitchFamily="18" charset="0"/>
              </a:rPr>
              <a:t>6. </a:t>
            </a:r>
            <a:r>
              <a:rPr lang="en-IN" sz="2000" dirty="0">
                <a:solidFill>
                  <a:srgbClr val="0000CC"/>
                </a:solidFill>
                <a:latin typeface="Garamond" panose="02020404030301010803" pitchFamily="18" charset="0"/>
              </a:rPr>
              <a:t>Medical Examination </a:t>
            </a:r>
            <a:endParaRPr lang="en-IN" sz="2000" dirty="0" smtClean="0">
              <a:solidFill>
                <a:srgbClr val="0000CC"/>
              </a:solidFill>
              <a:latin typeface="Garamond" panose="02020404030301010803" pitchFamily="18" charset="0"/>
            </a:endParaRPr>
          </a:p>
          <a:p>
            <a:r>
              <a:rPr lang="en-US" sz="2000" dirty="0" smtClean="0">
                <a:solidFill>
                  <a:srgbClr val="0000CC"/>
                </a:solidFill>
                <a:latin typeface="Garamond" panose="02020404030301010803" pitchFamily="18" charset="0"/>
              </a:rPr>
              <a:t>7. </a:t>
            </a:r>
            <a:r>
              <a:rPr lang="en-IN" sz="2000" dirty="0">
                <a:solidFill>
                  <a:srgbClr val="0000CC"/>
                </a:solidFill>
                <a:latin typeface="Garamond" panose="02020404030301010803" pitchFamily="18" charset="0"/>
              </a:rPr>
              <a:t>Job </a:t>
            </a:r>
            <a:r>
              <a:rPr lang="en-IN" sz="2000" dirty="0" smtClean="0">
                <a:solidFill>
                  <a:srgbClr val="0000CC"/>
                </a:solidFill>
                <a:latin typeface="Garamond" panose="02020404030301010803" pitchFamily="18" charset="0"/>
              </a:rPr>
              <a:t>Offer</a:t>
            </a:r>
          </a:p>
          <a:p>
            <a:r>
              <a:rPr lang="en-US" sz="2000" dirty="0" smtClean="0">
                <a:solidFill>
                  <a:srgbClr val="0000CC"/>
                </a:solidFill>
                <a:latin typeface="Garamond" panose="02020404030301010803" pitchFamily="18" charset="0"/>
              </a:rPr>
              <a:t>8. </a:t>
            </a:r>
            <a:r>
              <a:rPr lang="en-IN" sz="2000" dirty="0">
                <a:solidFill>
                  <a:srgbClr val="0000CC"/>
                </a:solidFill>
                <a:latin typeface="Garamond" panose="02020404030301010803" pitchFamily="18" charset="0"/>
              </a:rPr>
              <a:t>Contract of Employment</a:t>
            </a:r>
          </a:p>
        </p:txBody>
      </p:sp>
      <p:sp>
        <p:nvSpPr>
          <p:cNvPr id="4" name="Rectangle 3"/>
          <p:cNvSpPr/>
          <p:nvPr/>
        </p:nvSpPr>
        <p:spPr>
          <a:xfrm>
            <a:off x="2053772" y="2687895"/>
            <a:ext cx="7080503" cy="1631216"/>
          </a:xfrm>
          <a:prstGeom prst="rect">
            <a:avLst/>
          </a:prstGeom>
        </p:spPr>
        <p:txBody>
          <a:bodyPr wrap="square">
            <a:spAutoFit/>
          </a:bodyPr>
          <a:lstStyle/>
          <a:p>
            <a:r>
              <a:rPr lang="en-US" sz="2000" b="1" dirty="0">
                <a:solidFill>
                  <a:srgbClr val="C00000"/>
                </a:solidFill>
                <a:latin typeface="Garamond" panose="02020404030301010803" pitchFamily="18" charset="0"/>
              </a:rPr>
              <a:t>Training and </a:t>
            </a:r>
            <a:r>
              <a:rPr lang="en-US" sz="2000" b="1" dirty="0" smtClean="0">
                <a:solidFill>
                  <a:srgbClr val="C00000"/>
                </a:solidFill>
                <a:latin typeface="Garamond" panose="02020404030301010803" pitchFamily="18" charset="0"/>
              </a:rPr>
              <a:t>Development</a:t>
            </a:r>
          </a:p>
          <a:p>
            <a:r>
              <a:rPr lang="en-US" sz="2000" dirty="0" smtClean="0">
                <a:solidFill>
                  <a:srgbClr val="0000CC"/>
                </a:solidFill>
                <a:latin typeface="Garamond" panose="02020404030301010803" pitchFamily="18" charset="0"/>
              </a:rPr>
              <a:t>Training </a:t>
            </a:r>
            <a:r>
              <a:rPr lang="en-US" sz="2000" dirty="0">
                <a:solidFill>
                  <a:srgbClr val="0000CC"/>
                </a:solidFill>
                <a:latin typeface="Garamond" panose="02020404030301010803" pitchFamily="18" charset="0"/>
              </a:rPr>
              <a:t>&amp; Development is an attempt to improve the current or future employee performance by increasing an employee’s ability to perform through learning usually by changing the employee’s attitude or increasing his/her skills &amp; knowledge.</a:t>
            </a:r>
            <a:endParaRPr lang="en-IN" sz="2000" dirty="0">
              <a:solidFill>
                <a:srgbClr val="0000CC"/>
              </a:solidFill>
              <a:latin typeface="Garamond" panose="02020404030301010803" pitchFamily="18" charset="0"/>
            </a:endParaRPr>
          </a:p>
        </p:txBody>
      </p:sp>
    </p:spTree>
    <p:extLst>
      <p:ext uri="{BB962C8B-B14F-4D97-AF65-F5344CB8AC3E}">
        <p14:creationId xmlns:p14="http://schemas.microsoft.com/office/powerpoint/2010/main" val="2516494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8778" y="0"/>
            <a:ext cx="1145497" cy="1079770"/>
          </a:xfrm>
          <a:prstGeom prst="rect">
            <a:avLst/>
          </a:prstGeom>
        </p:spPr>
      </p:pic>
      <p:sp>
        <p:nvSpPr>
          <p:cNvPr id="3" name="Rectangle 2"/>
          <p:cNvSpPr/>
          <p:nvPr/>
        </p:nvSpPr>
        <p:spPr>
          <a:xfrm>
            <a:off x="2438400" y="60981"/>
            <a:ext cx="4818743" cy="400110"/>
          </a:xfrm>
          <a:prstGeom prst="rect">
            <a:avLst/>
          </a:prstGeom>
        </p:spPr>
        <p:txBody>
          <a:bodyPr wrap="square">
            <a:spAutoFit/>
          </a:bodyPr>
          <a:lstStyle/>
          <a:p>
            <a:r>
              <a:rPr lang="en-US" sz="2000" b="1" dirty="0">
                <a:solidFill>
                  <a:srgbClr val="C00000"/>
                </a:solidFill>
                <a:latin typeface="Garamond" panose="02020404030301010803" pitchFamily="18" charset="0"/>
              </a:rPr>
              <a:t>1. Benefits to the </a:t>
            </a:r>
            <a:r>
              <a:rPr lang="en-US" sz="2000" b="1" dirty="0" err="1">
                <a:solidFill>
                  <a:srgbClr val="C00000"/>
                </a:solidFill>
                <a:latin typeface="Garamond" panose="02020404030301010803" pitchFamily="18" charset="0"/>
              </a:rPr>
              <a:t>organisation</a:t>
            </a:r>
            <a:r>
              <a:rPr lang="en-US" sz="2000" b="1" dirty="0">
                <a:solidFill>
                  <a:srgbClr val="C00000"/>
                </a:solidFill>
                <a:latin typeface="Garamond" panose="02020404030301010803" pitchFamily="18" charset="0"/>
              </a:rPr>
              <a:t>-</a:t>
            </a:r>
            <a:endParaRPr lang="en-IN" sz="2000" b="1" dirty="0">
              <a:solidFill>
                <a:srgbClr val="C00000"/>
              </a:solidFill>
              <a:latin typeface="Garamond" panose="02020404030301010803" pitchFamily="18" charset="0"/>
            </a:endParaRPr>
          </a:p>
        </p:txBody>
      </p:sp>
      <p:sp>
        <p:nvSpPr>
          <p:cNvPr id="4" name="Rectangle 3"/>
          <p:cNvSpPr/>
          <p:nvPr/>
        </p:nvSpPr>
        <p:spPr>
          <a:xfrm>
            <a:off x="2066385" y="452801"/>
            <a:ext cx="6134189" cy="2862322"/>
          </a:xfrm>
          <a:prstGeom prst="rect">
            <a:avLst/>
          </a:prstGeom>
        </p:spPr>
        <p:txBody>
          <a:bodyPr wrap="square">
            <a:spAutoFit/>
          </a:bodyPr>
          <a:lstStyle/>
          <a:p>
            <a:pPr marL="457200" indent="-457200">
              <a:buAutoNum type="alphaUcPeriod"/>
            </a:pPr>
            <a:r>
              <a:rPr lang="en-US" sz="2000" dirty="0" smtClean="0">
                <a:solidFill>
                  <a:srgbClr val="0000CC"/>
                </a:solidFill>
                <a:latin typeface="Garamond" panose="02020404030301010803" pitchFamily="18" charset="0"/>
              </a:rPr>
              <a:t>Training </a:t>
            </a:r>
            <a:r>
              <a:rPr lang="en-US" sz="2000" dirty="0">
                <a:solidFill>
                  <a:srgbClr val="0000CC"/>
                </a:solidFill>
                <a:latin typeface="Garamond" panose="02020404030301010803" pitchFamily="18" charset="0"/>
              </a:rPr>
              <a:t>is a systematic learning, always better than hit and trial method which leads to wastage of efforts and money. </a:t>
            </a:r>
          </a:p>
          <a:p>
            <a:pPr marL="457200" indent="-457200">
              <a:buAutoNum type="alphaUcPeriod"/>
            </a:pPr>
            <a:r>
              <a:rPr lang="en-US" sz="2000" dirty="0" smtClean="0">
                <a:solidFill>
                  <a:srgbClr val="0000CC"/>
                </a:solidFill>
                <a:latin typeface="Garamond" panose="02020404030301010803" pitchFamily="18" charset="0"/>
              </a:rPr>
              <a:t>It </a:t>
            </a:r>
            <a:r>
              <a:rPr lang="en-US" sz="2000" dirty="0">
                <a:solidFill>
                  <a:srgbClr val="0000CC"/>
                </a:solidFill>
                <a:latin typeface="Garamond" panose="02020404030301010803" pitchFamily="18" charset="0"/>
              </a:rPr>
              <a:t>enhances employee productivity both in terms of quantity and quality, leading to higher profits. </a:t>
            </a:r>
          </a:p>
          <a:p>
            <a:pPr marL="457200" indent="-457200">
              <a:buAutoNum type="alphaUcPeriod"/>
            </a:pPr>
            <a:r>
              <a:rPr lang="en-US" sz="2000" dirty="0" smtClean="0">
                <a:solidFill>
                  <a:srgbClr val="0000CC"/>
                </a:solidFill>
                <a:latin typeface="Garamond" panose="02020404030301010803" pitchFamily="18" charset="0"/>
              </a:rPr>
              <a:t>Training </a:t>
            </a:r>
            <a:r>
              <a:rPr lang="en-US" sz="2000" dirty="0">
                <a:solidFill>
                  <a:srgbClr val="0000CC"/>
                </a:solidFill>
                <a:latin typeface="Garamond" panose="02020404030301010803" pitchFamily="18" charset="0"/>
              </a:rPr>
              <a:t>equips the future manger who can take over in case of emergency. </a:t>
            </a:r>
            <a:endParaRPr lang="en-US" sz="2000" dirty="0" smtClean="0">
              <a:solidFill>
                <a:srgbClr val="0000CC"/>
              </a:solidFill>
              <a:latin typeface="Garamond" panose="02020404030301010803" pitchFamily="18" charset="0"/>
            </a:endParaRPr>
          </a:p>
          <a:p>
            <a:pPr marL="457200" indent="-457200">
              <a:buAutoNum type="alphaUcPeriod"/>
            </a:pPr>
            <a:r>
              <a:rPr lang="en-US" sz="2000" dirty="0" smtClean="0">
                <a:solidFill>
                  <a:srgbClr val="0000CC"/>
                </a:solidFill>
                <a:latin typeface="Garamond" panose="02020404030301010803" pitchFamily="18" charset="0"/>
              </a:rPr>
              <a:t>Training </a:t>
            </a:r>
            <a:r>
              <a:rPr lang="en-US" sz="2000" dirty="0">
                <a:solidFill>
                  <a:srgbClr val="0000CC"/>
                </a:solidFill>
                <a:latin typeface="Garamond" panose="02020404030301010803" pitchFamily="18" charset="0"/>
              </a:rPr>
              <a:t>increases the employee morale and reduces absenteeism and employee turnover.</a:t>
            </a:r>
            <a:endParaRPr lang="en-IN" sz="2000" dirty="0">
              <a:solidFill>
                <a:srgbClr val="0000CC"/>
              </a:solidFill>
              <a:latin typeface="Garamond" panose="02020404030301010803" pitchFamily="18" charset="0"/>
            </a:endParaRPr>
          </a:p>
        </p:txBody>
      </p:sp>
      <p:sp>
        <p:nvSpPr>
          <p:cNvPr id="5" name="Rectangle 4"/>
          <p:cNvSpPr/>
          <p:nvPr/>
        </p:nvSpPr>
        <p:spPr>
          <a:xfrm>
            <a:off x="2438400" y="3367814"/>
            <a:ext cx="3169907" cy="400110"/>
          </a:xfrm>
          <a:prstGeom prst="rect">
            <a:avLst/>
          </a:prstGeom>
        </p:spPr>
        <p:txBody>
          <a:bodyPr wrap="none">
            <a:spAutoFit/>
          </a:bodyPr>
          <a:lstStyle/>
          <a:p>
            <a:r>
              <a:rPr lang="en-US" sz="2000" b="1" dirty="0">
                <a:solidFill>
                  <a:srgbClr val="C00000"/>
                </a:solidFill>
                <a:latin typeface="Garamond" panose="02020404030301010803" pitchFamily="18" charset="0"/>
              </a:rPr>
              <a:t>2. Benefits to the Employee</a:t>
            </a:r>
            <a:endParaRPr lang="en-IN" sz="2000" b="1" dirty="0">
              <a:solidFill>
                <a:srgbClr val="C00000"/>
              </a:solidFill>
              <a:latin typeface="Garamond" panose="02020404030301010803" pitchFamily="18" charset="0"/>
            </a:endParaRPr>
          </a:p>
        </p:txBody>
      </p:sp>
      <p:sp>
        <p:nvSpPr>
          <p:cNvPr id="6" name="Rectangle 5"/>
          <p:cNvSpPr/>
          <p:nvPr/>
        </p:nvSpPr>
        <p:spPr>
          <a:xfrm>
            <a:off x="1737352" y="3820615"/>
            <a:ext cx="7406648" cy="1015663"/>
          </a:xfrm>
          <a:prstGeom prst="rect">
            <a:avLst/>
          </a:prstGeom>
        </p:spPr>
        <p:txBody>
          <a:bodyPr wrap="square">
            <a:spAutoFit/>
          </a:bodyPr>
          <a:lstStyle/>
          <a:p>
            <a:pPr marL="457200" indent="-457200">
              <a:buAutoNum type="alphaUcPeriod"/>
            </a:pPr>
            <a:r>
              <a:rPr lang="en-US" sz="2000" dirty="0" smtClean="0">
                <a:solidFill>
                  <a:srgbClr val="0000CC"/>
                </a:solidFill>
                <a:latin typeface="Garamond" panose="02020404030301010803" pitchFamily="18" charset="0"/>
              </a:rPr>
              <a:t>Improved </a:t>
            </a:r>
            <a:r>
              <a:rPr lang="en-US" sz="2000" dirty="0">
                <a:solidFill>
                  <a:srgbClr val="0000CC"/>
                </a:solidFill>
                <a:latin typeface="Garamond" panose="02020404030301010803" pitchFamily="18" charset="0"/>
              </a:rPr>
              <a:t>skills and knowledge due to training lead to better career of the individual. </a:t>
            </a:r>
            <a:endParaRPr lang="en-US" sz="2000" dirty="0" smtClean="0">
              <a:solidFill>
                <a:srgbClr val="0000CC"/>
              </a:solidFill>
              <a:latin typeface="Garamond" panose="02020404030301010803" pitchFamily="18" charset="0"/>
            </a:endParaRPr>
          </a:p>
          <a:p>
            <a:pPr marL="457200" indent="-457200">
              <a:buAutoNum type="alphaUcPeriod"/>
            </a:pPr>
            <a:r>
              <a:rPr lang="en-US" sz="2000" dirty="0" smtClean="0">
                <a:solidFill>
                  <a:srgbClr val="0000CC"/>
                </a:solidFill>
                <a:latin typeface="Garamond" panose="02020404030301010803" pitchFamily="18" charset="0"/>
              </a:rPr>
              <a:t>Increased </a:t>
            </a:r>
            <a:r>
              <a:rPr lang="en-US" sz="2000" dirty="0">
                <a:solidFill>
                  <a:srgbClr val="0000CC"/>
                </a:solidFill>
                <a:latin typeface="Garamond" panose="02020404030301010803" pitchFamily="18" charset="0"/>
              </a:rPr>
              <a:t>performance by the individual help him to earn more. </a:t>
            </a:r>
            <a:endParaRPr lang="en-IN" sz="2000" dirty="0">
              <a:solidFill>
                <a:srgbClr val="0000CC"/>
              </a:solidFill>
              <a:latin typeface="Garamond" panose="02020404030301010803" pitchFamily="18" charset="0"/>
            </a:endParaRPr>
          </a:p>
        </p:txBody>
      </p:sp>
    </p:spTree>
    <p:extLst>
      <p:ext uri="{BB962C8B-B14F-4D97-AF65-F5344CB8AC3E}">
        <p14:creationId xmlns:p14="http://schemas.microsoft.com/office/powerpoint/2010/main" val="1856076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8778" y="0"/>
            <a:ext cx="1145497" cy="1079770"/>
          </a:xfrm>
          <a:prstGeom prst="rect">
            <a:avLst/>
          </a:prstGeom>
        </p:spPr>
      </p:pic>
      <p:sp>
        <p:nvSpPr>
          <p:cNvPr id="3" name="Rectangle 2"/>
          <p:cNvSpPr/>
          <p:nvPr/>
        </p:nvSpPr>
        <p:spPr>
          <a:xfrm>
            <a:off x="2213428" y="378163"/>
            <a:ext cx="5914571" cy="1323439"/>
          </a:xfrm>
          <a:prstGeom prst="rect">
            <a:avLst/>
          </a:prstGeom>
        </p:spPr>
        <p:txBody>
          <a:bodyPr wrap="square">
            <a:spAutoFit/>
          </a:bodyPr>
          <a:lstStyle/>
          <a:p>
            <a:pPr marL="457200" indent="-457200">
              <a:buAutoNum type="alphaUcPeriod" startAt="3"/>
            </a:pPr>
            <a:r>
              <a:rPr lang="en-US" sz="2000" dirty="0" smtClean="0">
                <a:solidFill>
                  <a:srgbClr val="0000CC"/>
                </a:solidFill>
                <a:latin typeface="Garamond" panose="02020404030301010803" pitchFamily="18" charset="0"/>
              </a:rPr>
              <a:t>Training </a:t>
            </a:r>
            <a:r>
              <a:rPr lang="en-US" sz="2000" dirty="0">
                <a:solidFill>
                  <a:srgbClr val="0000CC"/>
                </a:solidFill>
                <a:latin typeface="Garamond" panose="02020404030301010803" pitchFamily="18" charset="0"/>
              </a:rPr>
              <a:t>makes the employee more efficient to handle machines. Thus, less prone to accidents</a:t>
            </a:r>
            <a:r>
              <a:rPr lang="en-US" sz="2000" dirty="0" smtClean="0">
                <a:solidFill>
                  <a:srgbClr val="0000CC"/>
                </a:solidFill>
                <a:latin typeface="Garamond" panose="02020404030301010803" pitchFamily="18" charset="0"/>
              </a:rPr>
              <a:t>.</a:t>
            </a:r>
          </a:p>
          <a:p>
            <a:pPr marL="457200" indent="-457200">
              <a:buAutoNum type="alphaUcPeriod" startAt="3"/>
            </a:pPr>
            <a:r>
              <a:rPr lang="en-US" sz="2000" dirty="0" smtClean="0">
                <a:solidFill>
                  <a:srgbClr val="0000CC"/>
                </a:solidFill>
                <a:latin typeface="Garamond" panose="02020404030301010803" pitchFamily="18" charset="0"/>
              </a:rPr>
              <a:t>Training </a:t>
            </a:r>
            <a:r>
              <a:rPr lang="en-US" sz="2000" dirty="0">
                <a:solidFill>
                  <a:srgbClr val="0000CC"/>
                </a:solidFill>
                <a:latin typeface="Garamond" panose="02020404030301010803" pitchFamily="18" charset="0"/>
              </a:rPr>
              <a:t>increases the satisfaction and morale of </a:t>
            </a:r>
            <a:r>
              <a:rPr lang="en-US" sz="2000" dirty="0" smtClean="0">
                <a:solidFill>
                  <a:srgbClr val="0000CC"/>
                </a:solidFill>
                <a:latin typeface="Garamond" panose="02020404030301010803" pitchFamily="18" charset="0"/>
              </a:rPr>
              <a:t>employees.</a:t>
            </a:r>
            <a:endParaRPr lang="en-IN" sz="2000" dirty="0">
              <a:solidFill>
                <a:srgbClr val="0000CC"/>
              </a:solidFill>
              <a:latin typeface="Garamond" panose="02020404030301010803" pitchFamily="18" charset="0"/>
            </a:endParaRPr>
          </a:p>
        </p:txBody>
      </p:sp>
      <p:sp>
        <p:nvSpPr>
          <p:cNvPr id="4" name="Rectangle 3"/>
          <p:cNvSpPr/>
          <p:nvPr/>
        </p:nvSpPr>
        <p:spPr>
          <a:xfrm>
            <a:off x="2213428" y="1913810"/>
            <a:ext cx="2724528" cy="1015663"/>
          </a:xfrm>
          <a:prstGeom prst="rect">
            <a:avLst/>
          </a:prstGeom>
        </p:spPr>
        <p:txBody>
          <a:bodyPr wrap="none">
            <a:spAutoFit/>
          </a:bodyPr>
          <a:lstStyle/>
          <a:p>
            <a:pPr marL="342900" indent="-342900">
              <a:buFont typeface="Wingdings" panose="05000000000000000000" pitchFamily="2" charset="2"/>
              <a:buChar char="q"/>
            </a:pPr>
            <a:r>
              <a:rPr lang="en-US" sz="2000" b="1" dirty="0">
                <a:solidFill>
                  <a:srgbClr val="C00000"/>
                </a:solidFill>
                <a:latin typeface="Garamond" panose="02020404030301010803" pitchFamily="18" charset="0"/>
              </a:rPr>
              <a:t>Training Methods </a:t>
            </a:r>
            <a:endParaRPr lang="en-US" sz="2000" b="1" dirty="0" smtClean="0">
              <a:solidFill>
                <a:srgbClr val="C00000"/>
              </a:solidFill>
              <a:latin typeface="Garamond" panose="02020404030301010803" pitchFamily="18" charset="0"/>
            </a:endParaRPr>
          </a:p>
          <a:p>
            <a:pPr marL="342900" indent="-342900">
              <a:buAutoNum type="arabicPeriod"/>
            </a:pPr>
            <a:r>
              <a:rPr lang="en-US" sz="2000" dirty="0" smtClean="0">
                <a:solidFill>
                  <a:srgbClr val="0000CC"/>
                </a:solidFill>
                <a:latin typeface="Garamond" panose="02020404030301010803" pitchFamily="18" charset="0"/>
              </a:rPr>
              <a:t>On </a:t>
            </a:r>
            <a:r>
              <a:rPr lang="en-US" sz="2000" dirty="0">
                <a:solidFill>
                  <a:srgbClr val="0000CC"/>
                </a:solidFill>
                <a:latin typeface="Garamond" panose="02020404030301010803" pitchFamily="18" charset="0"/>
              </a:rPr>
              <a:t>The Job </a:t>
            </a:r>
            <a:r>
              <a:rPr lang="en-US" sz="2000" dirty="0" smtClean="0">
                <a:solidFill>
                  <a:srgbClr val="0000CC"/>
                </a:solidFill>
                <a:latin typeface="Garamond" panose="02020404030301010803" pitchFamily="18" charset="0"/>
              </a:rPr>
              <a:t>Methods</a:t>
            </a:r>
          </a:p>
          <a:p>
            <a:pPr marL="342900" indent="-342900">
              <a:buAutoNum type="arabicPeriod"/>
            </a:pPr>
            <a:r>
              <a:rPr lang="en-IN" sz="2000" dirty="0">
                <a:solidFill>
                  <a:srgbClr val="0000CC"/>
                </a:solidFill>
                <a:latin typeface="Garamond" panose="02020404030301010803" pitchFamily="18" charset="0"/>
              </a:rPr>
              <a:t>Of The Job Methods</a:t>
            </a:r>
            <a:r>
              <a:rPr lang="en-US" sz="2000" dirty="0" smtClean="0">
                <a:solidFill>
                  <a:srgbClr val="0000CC"/>
                </a:solidFill>
                <a:latin typeface="Garamond" panose="02020404030301010803" pitchFamily="18" charset="0"/>
              </a:rPr>
              <a:t> </a:t>
            </a:r>
            <a:endParaRPr lang="en-IN" sz="2000" dirty="0">
              <a:solidFill>
                <a:srgbClr val="0000CC"/>
              </a:solidFill>
              <a:latin typeface="Garamond" panose="02020404030301010803" pitchFamily="18" charset="0"/>
            </a:endParaRPr>
          </a:p>
        </p:txBody>
      </p:sp>
      <p:sp>
        <p:nvSpPr>
          <p:cNvPr id="5" name="Rectangle 4"/>
          <p:cNvSpPr/>
          <p:nvPr/>
        </p:nvSpPr>
        <p:spPr>
          <a:xfrm>
            <a:off x="1950792" y="3141681"/>
            <a:ext cx="4122539" cy="1938992"/>
          </a:xfrm>
          <a:prstGeom prst="rect">
            <a:avLst/>
          </a:prstGeom>
        </p:spPr>
        <p:txBody>
          <a:bodyPr wrap="none">
            <a:spAutoFit/>
          </a:bodyPr>
          <a:lstStyle/>
          <a:p>
            <a:pPr marL="342900" indent="-342900">
              <a:buAutoNum type="arabicPeriod"/>
            </a:pPr>
            <a:r>
              <a:rPr lang="en-US" sz="2000" b="1" dirty="0">
                <a:solidFill>
                  <a:srgbClr val="C00000"/>
                </a:solidFill>
                <a:latin typeface="Garamond" panose="02020404030301010803" pitchFamily="18" charset="0"/>
              </a:rPr>
              <a:t>On The Job </a:t>
            </a:r>
            <a:r>
              <a:rPr lang="en-US" sz="2000" b="1" dirty="0" smtClean="0">
                <a:solidFill>
                  <a:srgbClr val="C00000"/>
                </a:solidFill>
                <a:latin typeface="Garamond" panose="02020404030301010803" pitchFamily="18" charset="0"/>
              </a:rPr>
              <a:t>Methods</a:t>
            </a:r>
          </a:p>
          <a:p>
            <a:pPr marL="971550" lvl="1" indent="-514350">
              <a:buFont typeface="+mj-lt"/>
              <a:buAutoNum type="romanLcPeriod"/>
            </a:pPr>
            <a:r>
              <a:rPr lang="en-IN" sz="2000" dirty="0">
                <a:solidFill>
                  <a:srgbClr val="0000CC"/>
                </a:solidFill>
                <a:latin typeface="Garamond" panose="02020404030301010803" pitchFamily="18" charset="0"/>
              </a:rPr>
              <a:t>Apprenticeship </a:t>
            </a:r>
            <a:r>
              <a:rPr lang="en-IN" sz="2000" dirty="0" smtClean="0">
                <a:solidFill>
                  <a:srgbClr val="0000CC"/>
                </a:solidFill>
                <a:latin typeface="Garamond" panose="02020404030301010803" pitchFamily="18" charset="0"/>
              </a:rPr>
              <a:t>Programmes</a:t>
            </a:r>
          </a:p>
          <a:p>
            <a:pPr marL="971550" lvl="1" indent="-514350">
              <a:buFont typeface="+mj-lt"/>
              <a:buAutoNum type="romanLcPeriod"/>
            </a:pPr>
            <a:r>
              <a:rPr lang="en-IN" sz="2000" dirty="0" smtClean="0">
                <a:solidFill>
                  <a:srgbClr val="0000CC"/>
                </a:solidFill>
                <a:latin typeface="Garamond" panose="02020404030301010803" pitchFamily="18" charset="0"/>
              </a:rPr>
              <a:t>Coaching</a:t>
            </a:r>
          </a:p>
          <a:p>
            <a:pPr marL="971550" lvl="1" indent="-514350">
              <a:buFont typeface="+mj-lt"/>
              <a:buAutoNum type="romanLcPeriod"/>
            </a:pPr>
            <a:r>
              <a:rPr lang="en-IN" sz="2000" dirty="0">
                <a:solidFill>
                  <a:srgbClr val="0000CC"/>
                </a:solidFill>
                <a:latin typeface="Garamond" panose="02020404030301010803" pitchFamily="18" charset="0"/>
              </a:rPr>
              <a:t>Internship </a:t>
            </a:r>
            <a:r>
              <a:rPr lang="en-IN" sz="2000" dirty="0" smtClean="0">
                <a:solidFill>
                  <a:srgbClr val="0000CC"/>
                </a:solidFill>
                <a:latin typeface="Garamond" panose="02020404030301010803" pitchFamily="18" charset="0"/>
              </a:rPr>
              <a:t>Training</a:t>
            </a:r>
          </a:p>
          <a:p>
            <a:pPr marL="971550" lvl="1" indent="-514350">
              <a:buFont typeface="+mj-lt"/>
              <a:buAutoNum type="romanLcPeriod"/>
            </a:pPr>
            <a:r>
              <a:rPr lang="en-IN" sz="2000" dirty="0">
                <a:solidFill>
                  <a:srgbClr val="0000CC"/>
                </a:solidFill>
                <a:latin typeface="Garamond" panose="02020404030301010803" pitchFamily="18" charset="0"/>
              </a:rPr>
              <a:t>Job Rotation </a:t>
            </a:r>
            <a:endParaRPr lang="en-US" sz="2000" b="1" dirty="0" smtClean="0">
              <a:solidFill>
                <a:srgbClr val="0000CC"/>
              </a:solidFill>
              <a:latin typeface="Garamond" panose="02020404030301010803" pitchFamily="18" charset="0"/>
            </a:endParaRPr>
          </a:p>
          <a:p>
            <a:pPr marL="971550" lvl="1" indent="-514350">
              <a:buFont typeface="+mj-lt"/>
              <a:buAutoNum type="romanLcPeriod"/>
            </a:pPr>
            <a:endParaRPr lang="en-US" sz="2000" b="1" dirty="0">
              <a:latin typeface="Garamond" panose="02020404030301010803" pitchFamily="18" charset="0"/>
            </a:endParaRPr>
          </a:p>
        </p:txBody>
      </p:sp>
    </p:spTree>
    <p:extLst>
      <p:ext uri="{BB962C8B-B14F-4D97-AF65-F5344CB8AC3E}">
        <p14:creationId xmlns:p14="http://schemas.microsoft.com/office/powerpoint/2010/main" val="2287501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8778" y="0"/>
            <a:ext cx="1145497" cy="1079770"/>
          </a:xfrm>
          <a:prstGeom prst="rect">
            <a:avLst/>
          </a:prstGeom>
        </p:spPr>
      </p:pic>
      <p:sp>
        <p:nvSpPr>
          <p:cNvPr id="3" name="Rectangle 2"/>
          <p:cNvSpPr/>
          <p:nvPr/>
        </p:nvSpPr>
        <p:spPr>
          <a:xfrm>
            <a:off x="2286627" y="430061"/>
            <a:ext cx="4645824" cy="2554545"/>
          </a:xfrm>
          <a:prstGeom prst="rect">
            <a:avLst/>
          </a:prstGeom>
        </p:spPr>
        <p:txBody>
          <a:bodyPr wrap="none">
            <a:spAutoFit/>
          </a:bodyPr>
          <a:lstStyle/>
          <a:p>
            <a:pPr marL="457200" indent="-457200">
              <a:buAutoNum type="arabicPeriod" startAt="2"/>
            </a:pPr>
            <a:r>
              <a:rPr lang="en-IN" sz="2000" b="1" dirty="0" smtClean="0">
                <a:solidFill>
                  <a:srgbClr val="C00000"/>
                </a:solidFill>
                <a:latin typeface="Garamond" panose="02020404030301010803" pitchFamily="18" charset="0"/>
              </a:rPr>
              <a:t>OFF </a:t>
            </a:r>
            <a:r>
              <a:rPr lang="en-IN" sz="2000" b="1" dirty="0">
                <a:solidFill>
                  <a:srgbClr val="C00000"/>
                </a:solidFill>
                <a:latin typeface="Garamond" panose="02020404030301010803" pitchFamily="18" charset="0"/>
              </a:rPr>
              <a:t>THE JOB </a:t>
            </a:r>
            <a:r>
              <a:rPr lang="en-IN" sz="2000" b="1" dirty="0" smtClean="0">
                <a:solidFill>
                  <a:srgbClr val="C00000"/>
                </a:solidFill>
                <a:latin typeface="Garamond" panose="02020404030301010803" pitchFamily="18" charset="0"/>
              </a:rPr>
              <a:t>METHODS</a:t>
            </a:r>
          </a:p>
          <a:p>
            <a:endParaRPr lang="en-IN" sz="2000" b="1" dirty="0" smtClean="0">
              <a:latin typeface="Garamond" panose="02020404030301010803" pitchFamily="18" charset="0"/>
            </a:endParaRPr>
          </a:p>
          <a:p>
            <a:pPr marL="971550" lvl="1" indent="-514350">
              <a:buFont typeface="+mj-lt"/>
              <a:buAutoNum type="romanLcPeriod"/>
            </a:pPr>
            <a:r>
              <a:rPr lang="en-IN" sz="2000" dirty="0">
                <a:solidFill>
                  <a:srgbClr val="0000CC"/>
                </a:solidFill>
                <a:latin typeface="Garamond" panose="02020404030301010803" pitchFamily="18" charset="0"/>
              </a:rPr>
              <a:t>Class Room </a:t>
            </a:r>
            <a:r>
              <a:rPr lang="en-IN" sz="2000" dirty="0" smtClean="0">
                <a:solidFill>
                  <a:srgbClr val="0000CC"/>
                </a:solidFill>
                <a:latin typeface="Garamond" panose="02020404030301010803" pitchFamily="18" charset="0"/>
              </a:rPr>
              <a:t>Lectures/Conferences</a:t>
            </a:r>
          </a:p>
          <a:p>
            <a:pPr marL="971550" lvl="1" indent="-514350">
              <a:buFont typeface="+mj-lt"/>
              <a:buAutoNum type="romanLcPeriod"/>
            </a:pPr>
            <a:r>
              <a:rPr lang="en-IN" sz="2000" dirty="0" smtClean="0">
                <a:solidFill>
                  <a:srgbClr val="0000CC"/>
                </a:solidFill>
                <a:latin typeface="Garamond" panose="02020404030301010803" pitchFamily="18" charset="0"/>
              </a:rPr>
              <a:t>Films</a:t>
            </a:r>
          </a:p>
          <a:p>
            <a:pPr marL="971550" lvl="1" indent="-514350">
              <a:buFont typeface="+mj-lt"/>
              <a:buAutoNum type="romanLcPeriod"/>
            </a:pPr>
            <a:r>
              <a:rPr lang="en-IN" sz="2000" dirty="0">
                <a:solidFill>
                  <a:srgbClr val="0000CC"/>
                </a:solidFill>
                <a:latin typeface="Garamond" panose="02020404030301010803" pitchFamily="18" charset="0"/>
              </a:rPr>
              <a:t>Case </a:t>
            </a:r>
            <a:r>
              <a:rPr lang="en-IN" sz="2000" dirty="0" smtClean="0">
                <a:solidFill>
                  <a:srgbClr val="0000CC"/>
                </a:solidFill>
                <a:latin typeface="Garamond" panose="02020404030301010803" pitchFamily="18" charset="0"/>
              </a:rPr>
              <a:t>Study</a:t>
            </a:r>
          </a:p>
          <a:p>
            <a:pPr marL="971550" lvl="1" indent="-514350">
              <a:buFont typeface="+mj-lt"/>
              <a:buAutoNum type="romanLcPeriod"/>
            </a:pPr>
            <a:r>
              <a:rPr lang="en-IN" sz="2000" dirty="0">
                <a:solidFill>
                  <a:srgbClr val="0000CC"/>
                </a:solidFill>
                <a:latin typeface="Garamond" panose="02020404030301010803" pitchFamily="18" charset="0"/>
              </a:rPr>
              <a:t>Computer </a:t>
            </a:r>
            <a:r>
              <a:rPr lang="en-IN" sz="2000" dirty="0" smtClean="0">
                <a:solidFill>
                  <a:srgbClr val="0000CC"/>
                </a:solidFill>
                <a:latin typeface="Garamond" panose="02020404030301010803" pitchFamily="18" charset="0"/>
              </a:rPr>
              <a:t>Modelling</a:t>
            </a:r>
            <a:endParaRPr lang="en-IN" sz="2000" dirty="0" smtClean="0">
              <a:solidFill>
                <a:srgbClr val="0000CC"/>
              </a:solidFill>
              <a:latin typeface="Garamond" panose="02020404030301010803" pitchFamily="18" charset="0"/>
            </a:endParaRPr>
          </a:p>
          <a:p>
            <a:pPr marL="971550" lvl="1" indent="-514350">
              <a:buFont typeface="+mj-lt"/>
              <a:buAutoNum type="romanLcPeriod"/>
            </a:pPr>
            <a:r>
              <a:rPr lang="en-IN" sz="2000" dirty="0">
                <a:solidFill>
                  <a:srgbClr val="0000CC"/>
                </a:solidFill>
                <a:latin typeface="Garamond" panose="02020404030301010803" pitchFamily="18" charset="0"/>
              </a:rPr>
              <a:t>Vestibule </a:t>
            </a:r>
            <a:r>
              <a:rPr lang="en-IN" sz="2000" dirty="0" smtClean="0">
                <a:solidFill>
                  <a:srgbClr val="0000CC"/>
                </a:solidFill>
                <a:latin typeface="Garamond" panose="02020404030301010803" pitchFamily="18" charset="0"/>
              </a:rPr>
              <a:t>Training</a:t>
            </a:r>
          </a:p>
          <a:p>
            <a:pPr marL="971550" lvl="1" indent="-514350">
              <a:buFont typeface="+mj-lt"/>
              <a:buAutoNum type="romanLcPeriod"/>
            </a:pPr>
            <a:r>
              <a:rPr lang="en-IN" sz="2000" dirty="0">
                <a:solidFill>
                  <a:srgbClr val="0000CC"/>
                </a:solidFill>
                <a:latin typeface="Garamond" panose="02020404030301010803" pitchFamily="18" charset="0"/>
              </a:rPr>
              <a:t>Programme Instruction</a:t>
            </a:r>
            <a:endParaRPr lang="en-IN" sz="2000" b="1" dirty="0">
              <a:solidFill>
                <a:srgbClr val="0000CC"/>
              </a:solidFill>
              <a:latin typeface="Garamond" panose="02020404030301010803" pitchFamily="18" charset="0"/>
            </a:endParaRPr>
          </a:p>
        </p:txBody>
      </p:sp>
    </p:spTree>
    <p:extLst>
      <p:ext uri="{BB962C8B-B14F-4D97-AF65-F5344CB8AC3E}">
        <p14:creationId xmlns:p14="http://schemas.microsoft.com/office/powerpoint/2010/main" val="2600924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8778" y="0"/>
            <a:ext cx="1145497" cy="1079770"/>
          </a:xfrm>
          <a:prstGeom prst="rect">
            <a:avLst/>
          </a:prstGeom>
        </p:spPr>
      </p:pic>
      <p:sp>
        <p:nvSpPr>
          <p:cNvPr id="3" name="Rectangle 2"/>
          <p:cNvSpPr/>
          <p:nvPr/>
        </p:nvSpPr>
        <p:spPr>
          <a:xfrm>
            <a:off x="2198449" y="1048912"/>
            <a:ext cx="5992239" cy="1631216"/>
          </a:xfrm>
          <a:prstGeom prst="rect">
            <a:avLst/>
          </a:prstGeom>
        </p:spPr>
        <p:txBody>
          <a:bodyPr wrap="square">
            <a:spAutoFit/>
          </a:bodyPr>
          <a:lstStyle/>
          <a:p>
            <a:r>
              <a:rPr lang="en-US" sz="2000" b="1" dirty="0" smtClean="0">
                <a:solidFill>
                  <a:srgbClr val="C00000"/>
                </a:solidFill>
                <a:latin typeface="Garamond" panose="02020404030301010803" pitchFamily="18" charset="0"/>
              </a:rPr>
              <a:t>Meaning</a:t>
            </a:r>
            <a:r>
              <a:rPr lang="en-US" sz="2000" dirty="0" smtClean="0">
                <a:solidFill>
                  <a:srgbClr val="C00000"/>
                </a:solidFill>
                <a:latin typeface="Garamond" panose="02020404030301010803" pitchFamily="18" charset="0"/>
              </a:rPr>
              <a:t> </a:t>
            </a:r>
            <a:r>
              <a:rPr lang="en-US" sz="2000" dirty="0">
                <a:solidFill>
                  <a:srgbClr val="C00000"/>
                </a:solidFill>
                <a:latin typeface="Garamond" panose="02020404030301010803" pitchFamily="18" charset="0"/>
              </a:rPr>
              <a:t>–</a:t>
            </a:r>
            <a:r>
              <a:rPr lang="en-US" sz="2000" dirty="0">
                <a:latin typeface="Garamond" panose="02020404030301010803" pitchFamily="18" charset="0"/>
              </a:rPr>
              <a:t> </a:t>
            </a:r>
            <a:r>
              <a:rPr lang="en-US" sz="2000" dirty="0">
                <a:solidFill>
                  <a:srgbClr val="0000CC"/>
                </a:solidFill>
                <a:latin typeface="Garamond" panose="02020404030301010803" pitchFamily="18" charset="0"/>
              </a:rPr>
              <a:t>Staffing means putting people to jobs. It begins with workforce planning &amp; includes different other function like recruitment, selection, training, development, promotion, compensation &amp; performance appraisal of work forc</a:t>
            </a:r>
            <a:r>
              <a:rPr lang="en-US" dirty="0">
                <a:solidFill>
                  <a:srgbClr val="0000CC"/>
                </a:solidFill>
                <a:latin typeface="Garamond" panose="02020404030301010803" pitchFamily="18" charset="0"/>
              </a:rPr>
              <a:t>e. </a:t>
            </a:r>
            <a:endParaRPr lang="en-IN" dirty="0">
              <a:solidFill>
                <a:srgbClr val="0000CC"/>
              </a:solidFill>
              <a:latin typeface="Garamond" panose="02020404030301010803" pitchFamily="18" charset="0"/>
            </a:endParaRPr>
          </a:p>
        </p:txBody>
      </p:sp>
      <p:sp>
        <p:nvSpPr>
          <p:cNvPr id="4" name="Rectangle 3"/>
          <p:cNvSpPr/>
          <p:nvPr/>
        </p:nvSpPr>
        <p:spPr>
          <a:xfrm>
            <a:off x="4746370" y="78220"/>
            <a:ext cx="1877117" cy="707886"/>
          </a:xfrm>
          <a:prstGeom prst="rect">
            <a:avLst/>
          </a:prstGeom>
        </p:spPr>
        <p:txBody>
          <a:bodyPr wrap="none">
            <a:spAutoFit/>
          </a:bodyPr>
          <a:lstStyle/>
          <a:p>
            <a:r>
              <a:rPr lang="en-US" sz="4000" b="1" i="1" u="sng" dirty="0" smtClean="0">
                <a:solidFill>
                  <a:srgbClr val="C00000"/>
                </a:solidFill>
                <a:latin typeface="Garamond" panose="02020404030301010803" pitchFamily="18" charset="0"/>
              </a:rPr>
              <a:t>Staffing</a:t>
            </a:r>
            <a:endParaRPr lang="en-IN" sz="4000" b="1" i="1" u="sng" dirty="0">
              <a:solidFill>
                <a:srgbClr val="C00000"/>
              </a:solidFill>
              <a:latin typeface="Garamond" panose="02020404030301010803" pitchFamily="18" charset="0"/>
            </a:endParaRPr>
          </a:p>
        </p:txBody>
      </p:sp>
      <p:sp>
        <p:nvSpPr>
          <p:cNvPr id="5" name="Rectangle 4"/>
          <p:cNvSpPr/>
          <p:nvPr/>
        </p:nvSpPr>
        <p:spPr>
          <a:xfrm>
            <a:off x="2198449" y="2942934"/>
            <a:ext cx="4863832" cy="1938992"/>
          </a:xfrm>
          <a:prstGeom prst="rect">
            <a:avLst/>
          </a:prstGeom>
        </p:spPr>
        <p:txBody>
          <a:bodyPr wrap="square">
            <a:spAutoFit/>
          </a:bodyPr>
          <a:lstStyle/>
          <a:p>
            <a:r>
              <a:rPr lang="en-US" sz="2000" b="1" dirty="0">
                <a:solidFill>
                  <a:srgbClr val="C00000"/>
                </a:solidFill>
                <a:latin typeface="Garamond" panose="02020404030301010803" pitchFamily="18" charset="0"/>
              </a:rPr>
              <a:t>Importance of Staffing </a:t>
            </a:r>
            <a:endParaRPr lang="en-US" sz="2000" b="1" dirty="0" smtClean="0">
              <a:solidFill>
                <a:srgbClr val="C00000"/>
              </a:solidFill>
              <a:latin typeface="Garamond" panose="02020404030301010803" pitchFamily="18" charset="0"/>
            </a:endParaRPr>
          </a:p>
          <a:p>
            <a:pPr marL="342900" indent="-342900">
              <a:buAutoNum type="arabicPeriod"/>
            </a:pPr>
            <a:r>
              <a:rPr lang="en-US" sz="2000" dirty="0" smtClean="0">
                <a:solidFill>
                  <a:srgbClr val="0000CC"/>
                </a:solidFill>
                <a:latin typeface="Garamond" panose="02020404030301010803" pitchFamily="18" charset="0"/>
              </a:rPr>
              <a:t>Obtaining </a:t>
            </a:r>
            <a:r>
              <a:rPr lang="en-US" sz="2000" dirty="0">
                <a:solidFill>
                  <a:srgbClr val="0000CC"/>
                </a:solidFill>
                <a:latin typeface="Garamond" panose="02020404030301010803" pitchFamily="18" charset="0"/>
              </a:rPr>
              <a:t>competent personnel </a:t>
            </a:r>
            <a:endParaRPr lang="en-US" sz="2000" dirty="0" smtClean="0">
              <a:solidFill>
                <a:srgbClr val="0000CC"/>
              </a:solidFill>
              <a:latin typeface="Garamond" panose="02020404030301010803" pitchFamily="18" charset="0"/>
            </a:endParaRPr>
          </a:p>
          <a:p>
            <a:pPr marL="342900" indent="-342900">
              <a:buAutoNum type="arabicPeriod"/>
            </a:pPr>
            <a:r>
              <a:rPr lang="en-IN" sz="2000" dirty="0">
                <a:solidFill>
                  <a:srgbClr val="0000CC"/>
                </a:solidFill>
                <a:latin typeface="Garamond" panose="02020404030301010803" pitchFamily="18" charset="0"/>
              </a:rPr>
              <a:t>High </a:t>
            </a:r>
            <a:r>
              <a:rPr lang="en-IN" sz="2000" dirty="0" smtClean="0">
                <a:solidFill>
                  <a:srgbClr val="0000CC"/>
                </a:solidFill>
                <a:latin typeface="Garamond" panose="02020404030301010803" pitchFamily="18" charset="0"/>
              </a:rPr>
              <a:t>performance</a:t>
            </a:r>
          </a:p>
          <a:p>
            <a:pPr marL="342900" indent="-342900">
              <a:buAutoNum type="arabicPeriod"/>
            </a:pPr>
            <a:r>
              <a:rPr lang="en-IN" sz="2000" dirty="0">
                <a:solidFill>
                  <a:srgbClr val="0000CC"/>
                </a:solidFill>
                <a:latin typeface="Garamond" panose="02020404030301010803" pitchFamily="18" charset="0"/>
              </a:rPr>
              <a:t>Continuous </a:t>
            </a:r>
            <a:r>
              <a:rPr lang="en-IN" sz="2000" dirty="0" smtClean="0">
                <a:solidFill>
                  <a:srgbClr val="0000CC"/>
                </a:solidFill>
                <a:latin typeface="Garamond" panose="02020404030301010803" pitchFamily="18" charset="0"/>
              </a:rPr>
              <a:t>growth</a:t>
            </a:r>
          </a:p>
          <a:p>
            <a:pPr marL="342900" indent="-342900">
              <a:buAutoNum type="arabicPeriod"/>
            </a:pPr>
            <a:r>
              <a:rPr lang="en-US" sz="2000" dirty="0">
                <a:solidFill>
                  <a:srgbClr val="0000CC"/>
                </a:solidFill>
                <a:latin typeface="Garamond" panose="02020404030301010803" pitchFamily="18" charset="0"/>
              </a:rPr>
              <a:t>Optimum utilization of human </a:t>
            </a:r>
            <a:r>
              <a:rPr lang="en-US" sz="2000" dirty="0" smtClean="0">
                <a:solidFill>
                  <a:srgbClr val="0000CC"/>
                </a:solidFill>
                <a:latin typeface="Garamond" panose="02020404030301010803" pitchFamily="18" charset="0"/>
              </a:rPr>
              <a:t>resources</a:t>
            </a:r>
          </a:p>
          <a:p>
            <a:pPr marL="342900" indent="-342900">
              <a:buAutoNum type="arabicPeriod"/>
            </a:pPr>
            <a:r>
              <a:rPr lang="en-IN" sz="2000" dirty="0">
                <a:solidFill>
                  <a:srgbClr val="0000CC"/>
                </a:solidFill>
                <a:latin typeface="Garamond" panose="02020404030301010803" pitchFamily="18" charset="0"/>
              </a:rPr>
              <a:t>Improve job satisfaction</a:t>
            </a:r>
          </a:p>
        </p:txBody>
      </p:sp>
    </p:spTree>
    <p:extLst>
      <p:ext uri="{BB962C8B-B14F-4D97-AF65-F5344CB8AC3E}">
        <p14:creationId xmlns:p14="http://schemas.microsoft.com/office/powerpoint/2010/main" val="1101633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8778" y="0"/>
            <a:ext cx="1145497" cy="1079770"/>
          </a:xfrm>
          <a:prstGeom prst="rect">
            <a:avLst/>
          </a:prstGeom>
        </p:spPr>
      </p:pic>
      <p:sp>
        <p:nvSpPr>
          <p:cNvPr id="3" name="Rectangle 2"/>
          <p:cNvSpPr/>
          <p:nvPr/>
        </p:nvSpPr>
        <p:spPr>
          <a:xfrm>
            <a:off x="2208178" y="0"/>
            <a:ext cx="5780600" cy="923330"/>
          </a:xfrm>
          <a:prstGeom prst="rect">
            <a:avLst/>
          </a:prstGeom>
        </p:spPr>
        <p:txBody>
          <a:bodyPr wrap="square">
            <a:spAutoFit/>
          </a:bodyPr>
          <a:lstStyle/>
          <a:p>
            <a:r>
              <a:rPr lang="en-US" dirty="0" smtClean="0">
                <a:solidFill>
                  <a:srgbClr val="0000CC"/>
                </a:solidFill>
                <a:latin typeface="Garamond" panose="02020404030301010803" pitchFamily="18" charset="0"/>
              </a:rPr>
              <a:t>Human </a:t>
            </a:r>
            <a:r>
              <a:rPr lang="en-US" dirty="0">
                <a:solidFill>
                  <a:srgbClr val="0000CC"/>
                </a:solidFill>
                <a:latin typeface="Garamond" panose="02020404030301010803" pitchFamily="18" charset="0"/>
              </a:rPr>
              <a:t>resource management is the recruitment, selection, development, utilization, compensation &amp; motivation of Human resource of the organization.</a:t>
            </a:r>
            <a:endParaRPr lang="en-IN" dirty="0">
              <a:solidFill>
                <a:srgbClr val="0000CC"/>
              </a:solidFill>
              <a:latin typeface="Garamond" panose="02020404030301010803" pitchFamily="18" charset="0"/>
            </a:endParaRPr>
          </a:p>
        </p:txBody>
      </p:sp>
      <p:sp>
        <p:nvSpPr>
          <p:cNvPr id="4" name="Rectangle 3"/>
          <p:cNvSpPr/>
          <p:nvPr/>
        </p:nvSpPr>
        <p:spPr>
          <a:xfrm>
            <a:off x="2062262" y="923330"/>
            <a:ext cx="6935822" cy="954107"/>
          </a:xfrm>
          <a:prstGeom prst="rect">
            <a:avLst/>
          </a:prstGeom>
        </p:spPr>
        <p:txBody>
          <a:bodyPr wrap="square">
            <a:spAutoFit/>
          </a:bodyPr>
          <a:lstStyle/>
          <a:p>
            <a:r>
              <a:rPr lang="en-US" sz="2000" b="1" dirty="0">
                <a:solidFill>
                  <a:srgbClr val="C00000"/>
                </a:solidFill>
                <a:latin typeface="Garamond" panose="02020404030301010803" pitchFamily="18" charset="0"/>
              </a:rPr>
              <a:t>Staffing as part of Human </a:t>
            </a:r>
            <a:r>
              <a:rPr lang="en-US" sz="2000" b="1" dirty="0" smtClean="0">
                <a:solidFill>
                  <a:srgbClr val="C00000"/>
                </a:solidFill>
                <a:latin typeface="Garamond" panose="02020404030301010803" pitchFamily="18" charset="0"/>
              </a:rPr>
              <a:t>Resource Management </a:t>
            </a:r>
            <a:r>
              <a:rPr lang="en-US" dirty="0">
                <a:solidFill>
                  <a:srgbClr val="C00000"/>
                </a:solidFill>
                <a:latin typeface="Garamond" panose="02020404030301010803" pitchFamily="18" charset="0"/>
              </a:rPr>
              <a:t>– </a:t>
            </a:r>
            <a:r>
              <a:rPr lang="en-US" dirty="0">
                <a:solidFill>
                  <a:srgbClr val="0000CC"/>
                </a:solidFill>
                <a:latin typeface="Garamond" panose="02020404030301010803" pitchFamily="18" charset="0"/>
              </a:rPr>
              <a:t>Human resources management includes many </a:t>
            </a:r>
            <a:r>
              <a:rPr lang="en-US" dirty="0" err="1">
                <a:solidFill>
                  <a:srgbClr val="0000CC"/>
                </a:solidFill>
                <a:latin typeface="Garamond" panose="02020404030301010803" pitchFamily="18" charset="0"/>
              </a:rPr>
              <a:t>specialised</a:t>
            </a:r>
            <a:r>
              <a:rPr lang="en-US" dirty="0">
                <a:solidFill>
                  <a:srgbClr val="0000CC"/>
                </a:solidFill>
                <a:latin typeface="Garamond" panose="02020404030301010803" pitchFamily="18" charset="0"/>
              </a:rPr>
              <a:t> activities and duties which the human resources personnel must </a:t>
            </a:r>
            <a:r>
              <a:rPr lang="en-US" dirty="0" smtClean="0">
                <a:solidFill>
                  <a:srgbClr val="0000CC"/>
                </a:solidFill>
                <a:latin typeface="Garamond" panose="02020404030301010803" pitchFamily="18" charset="0"/>
              </a:rPr>
              <a:t>perform.</a:t>
            </a:r>
            <a:endParaRPr lang="en-IN" dirty="0">
              <a:solidFill>
                <a:srgbClr val="0000CC"/>
              </a:solidFill>
              <a:latin typeface="Garamond" panose="02020404030301010803" pitchFamily="18" charset="0"/>
            </a:endParaRPr>
          </a:p>
        </p:txBody>
      </p:sp>
      <p:sp>
        <p:nvSpPr>
          <p:cNvPr id="5" name="Rectangle 4"/>
          <p:cNvSpPr/>
          <p:nvPr/>
        </p:nvSpPr>
        <p:spPr>
          <a:xfrm>
            <a:off x="1955258" y="1877437"/>
            <a:ext cx="7188742" cy="3170099"/>
          </a:xfrm>
          <a:prstGeom prst="rect">
            <a:avLst/>
          </a:prstGeom>
        </p:spPr>
        <p:txBody>
          <a:bodyPr wrap="square">
            <a:spAutoFit/>
          </a:bodyPr>
          <a:lstStyle/>
          <a:p>
            <a:r>
              <a:rPr lang="en-US" sz="2000" b="1" dirty="0">
                <a:solidFill>
                  <a:srgbClr val="C00000"/>
                </a:solidFill>
                <a:latin typeface="Garamond" panose="02020404030301010803" pitchFamily="18" charset="0"/>
              </a:rPr>
              <a:t>These </a:t>
            </a:r>
            <a:r>
              <a:rPr lang="en-US" sz="2000" b="1" dirty="0" smtClean="0">
                <a:solidFill>
                  <a:srgbClr val="C00000"/>
                </a:solidFill>
                <a:latin typeface="Garamond" panose="02020404030301010803" pitchFamily="18" charset="0"/>
              </a:rPr>
              <a:t>Duties </a:t>
            </a:r>
            <a:r>
              <a:rPr lang="en-US" sz="2000" b="1" dirty="0">
                <a:solidFill>
                  <a:srgbClr val="C00000"/>
                </a:solidFill>
                <a:latin typeface="Garamond" panose="02020404030301010803" pitchFamily="18" charset="0"/>
              </a:rPr>
              <a:t>are </a:t>
            </a:r>
            <a:endParaRPr lang="en-US" sz="2000" dirty="0" smtClean="0">
              <a:solidFill>
                <a:srgbClr val="C00000"/>
              </a:solidFill>
              <a:latin typeface="Garamond" panose="02020404030301010803" pitchFamily="18" charset="0"/>
            </a:endParaRPr>
          </a:p>
          <a:p>
            <a:pPr marL="342900" indent="-342900">
              <a:buAutoNum type="arabicPeriod"/>
            </a:pPr>
            <a:r>
              <a:rPr lang="en-US" dirty="0" smtClean="0">
                <a:solidFill>
                  <a:srgbClr val="0000CC"/>
                </a:solidFill>
                <a:latin typeface="Garamond" panose="02020404030301010803" pitchFamily="18" charset="0"/>
              </a:rPr>
              <a:t>Recruitment </a:t>
            </a:r>
            <a:r>
              <a:rPr lang="en-US" dirty="0">
                <a:solidFill>
                  <a:srgbClr val="0000CC"/>
                </a:solidFill>
                <a:latin typeface="Garamond" panose="02020404030301010803" pitchFamily="18" charset="0"/>
              </a:rPr>
              <a:t>i.e., search for qualified people </a:t>
            </a:r>
            <a:endParaRPr lang="en-US" dirty="0" smtClean="0">
              <a:solidFill>
                <a:srgbClr val="0000CC"/>
              </a:solidFill>
              <a:latin typeface="Garamond" panose="02020404030301010803" pitchFamily="18" charset="0"/>
            </a:endParaRPr>
          </a:p>
          <a:p>
            <a:pPr marL="342900" indent="-342900">
              <a:buAutoNum type="arabicPeriod"/>
            </a:pPr>
            <a:r>
              <a:rPr lang="en-US" dirty="0" smtClean="0">
                <a:solidFill>
                  <a:srgbClr val="0000CC"/>
                </a:solidFill>
                <a:latin typeface="Garamond" panose="02020404030301010803" pitchFamily="18" charset="0"/>
              </a:rPr>
              <a:t>Analyzing </a:t>
            </a:r>
            <a:r>
              <a:rPr lang="en-US" dirty="0">
                <a:solidFill>
                  <a:srgbClr val="0000CC"/>
                </a:solidFill>
                <a:latin typeface="Garamond" panose="02020404030301010803" pitchFamily="18" charset="0"/>
              </a:rPr>
              <a:t>jobs, collecting information about jobs to prepare job </a:t>
            </a:r>
            <a:r>
              <a:rPr lang="en-US" dirty="0" smtClean="0">
                <a:solidFill>
                  <a:srgbClr val="0000CC"/>
                </a:solidFill>
                <a:latin typeface="Garamond" panose="02020404030301010803" pitchFamily="18" charset="0"/>
              </a:rPr>
              <a:t>description </a:t>
            </a:r>
          </a:p>
          <a:p>
            <a:pPr marL="342900" indent="-342900">
              <a:buAutoNum type="arabicPeriod"/>
            </a:pPr>
            <a:r>
              <a:rPr lang="en-US" dirty="0" smtClean="0">
                <a:solidFill>
                  <a:srgbClr val="0000CC"/>
                </a:solidFill>
                <a:latin typeface="Garamond" panose="02020404030301010803" pitchFamily="18" charset="0"/>
              </a:rPr>
              <a:t>Developing </a:t>
            </a:r>
            <a:r>
              <a:rPr lang="en-US" dirty="0">
                <a:solidFill>
                  <a:srgbClr val="0000CC"/>
                </a:solidFill>
                <a:latin typeface="Garamond" panose="02020404030301010803" pitchFamily="18" charset="0"/>
              </a:rPr>
              <a:t>compensation &amp; incentive plans</a:t>
            </a:r>
            <a:r>
              <a:rPr lang="en-US" dirty="0" smtClean="0">
                <a:solidFill>
                  <a:srgbClr val="0000CC"/>
                </a:solidFill>
                <a:latin typeface="Garamond" panose="02020404030301010803" pitchFamily="18" charset="0"/>
              </a:rPr>
              <a:t>.</a:t>
            </a:r>
          </a:p>
          <a:p>
            <a:pPr marL="342900" indent="-342900">
              <a:buAutoNum type="arabicPeriod"/>
            </a:pPr>
            <a:r>
              <a:rPr lang="en-US" dirty="0" smtClean="0">
                <a:solidFill>
                  <a:srgbClr val="0000CC"/>
                </a:solidFill>
                <a:latin typeface="Garamond" panose="02020404030301010803" pitchFamily="18" charset="0"/>
              </a:rPr>
              <a:t>Training </a:t>
            </a:r>
            <a:r>
              <a:rPr lang="en-US" dirty="0">
                <a:solidFill>
                  <a:srgbClr val="0000CC"/>
                </a:solidFill>
                <a:latin typeface="Garamond" panose="02020404030301010803" pitchFamily="18" charset="0"/>
              </a:rPr>
              <a:t>&amp; Development of employees for efficient performance &amp; career growth. </a:t>
            </a:r>
            <a:endParaRPr lang="en-US" dirty="0" smtClean="0">
              <a:solidFill>
                <a:srgbClr val="0000CC"/>
              </a:solidFill>
              <a:latin typeface="Garamond" panose="02020404030301010803" pitchFamily="18" charset="0"/>
            </a:endParaRPr>
          </a:p>
          <a:p>
            <a:pPr marL="342900" indent="-342900">
              <a:buAutoNum type="arabicPeriod"/>
            </a:pPr>
            <a:r>
              <a:rPr lang="en-US" dirty="0" smtClean="0">
                <a:solidFill>
                  <a:srgbClr val="0000CC"/>
                </a:solidFill>
                <a:latin typeface="Garamond" panose="02020404030301010803" pitchFamily="18" charset="0"/>
              </a:rPr>
              <a:t>Maintaining </a:t>
            </a:r>
            <a:r>
              <a:rPr lang="en-US" dirty="0" err="1">
                <a:solidFill>
                  <a:srgbClr val="0000CC"/>
                </a:solidFill>
                <a:latin typeface="Garamond" panose="02020404030301010803" pitchFamily="18" charset="0"/>
              </a:rPr>
              <a:t>labour</a:t>
            </a:r>
            <a:r>
              <a:rPr lang="en-US" dirty="0">
                <a:solidFill>
                  <a:srgbClr val="0000CC"/>
                </a:solidFill>
                <a:latin typeface="Garamond" panose="02020404030301010803" pitchFamily="18" charset="0"/>
              </a:rPr>
              <a:t> relation &amp; union management relation</a:t>
            </a:r>
            <a:r>
              <a:rPr lang="en-US" dirty="0" smtClean="0">
                <a:solidFill>
                  <a:srgbClr val="0000CC"/>
                </a:solidFill>
                <a:latin typeface="Garamond" panose="02020404030301010803" pitchFamily="18" charset="0"/>
              </a:rPr>
              <a:t>.</a:t>
            </a:r>
          </a:p>
          <a:p>
            <a:pPr marL="342900" indent="-342900">
              <a:buAutoNum type="arabicPeriod"/>
            </a:pPr>
            <a:r>
              <a:rPr lang="en-US" dirty="0" smtClean="0">
                <a:solidFill>
                  <a:srgbClr val="0000CC"/>
                </a:solidFill>
                <a:latin typeface="Garamond" panose="02020404030301010803" pitchFamily="18" charset="0"/>
              </a:rPr>
              <a:t>Handling </a:t>
            </a:r>
            <a:r>
              <a:rPr lang="en-US" dirty="0">
                <a:solidFill>
                  <a:srgbClr val="0000CC"/>
                </a:solidFill>
                <a:latin typeface="Garamond" panose="02020404030301010803" pitchFamily="18" charset="0"/>
              </a:rPr>
              <a:t>grievances &amp; complaints </a:t>
            </a:r>
            <a:endParaRPr lang="en-US" dirty="0" smtClean="0">
              <a:solidFill>
                <a:srgbClr val="0000CC"/>
              </a:solidFill>
              <a:latin typeface="Garamond" panose="02020404030301010803" pitchFamily="18" charset="0"/>
            </a:endParaRPr>
          </a:p>
          <a:p>
            <a:pPr marL="342900" indent="-342900">
              <a:buAutoNum type="arabicPeriod"/>
            </a:pPr>
            <a:r>
              <a:rPr lang="en-US" dirty="0" smtClean="0">
                <a:solidFill>
                  <a:srgbClr val="0000CC"/>
                </a:solidFill>
                <a:latin typeface="Garamond" panose="02020404030301010803" pitchFamily="18" charset="0"/>
              </a:rPr>
              <a:t>Providing </a:t>
            </a:r>
            <a:r>
              <a:rPr lang="en-US" dirty="0">
                <a:solidFill>
                  <a:srgbClr val="0000CC"/>
                </a:solidFill>
                <a:latin typeface="Garamond" panose="02020404030301010803" pitchFamily="18" charset="0"/>
              </a:rPr>
              <a:t>for social security &amp; welfare of employees</a:t>
            </a:r>
            <a:r>
              <a:rPr lang="en-US" dirty="0" smtClean="0">
                <a:solidFill>
                  <a:srgbClr val="0000CC"/>
                </a:solidFill>
                <a:latin typeface="Garamond" panose="02020404030301010803" pitchFamily="18" charset="0"/>
              </a:rPr>
              <a:t>.</a:t>
            </a:r>
          </a:p>
          <a:p>
            <a:pPr marL="342900" indent="-342900">
              <a:buAutoNum type="arabicPeriod"/>
            </a:pPr>
            <a:r>
              <a:rPr lang="en-US" dirty="0" smtClean="0">
                <a:solidFill>
                  <a:srgbClr val="0000CC"/>
                </a:solidFill>
                <a:latin typeface="Garamond" panose="02020404030301010803" pitchFamily="18" charset="0"/>
              </a:rPr>
              <a:t>Defending </a:t>
            </a:r>
            <a:r>
              <a:rPr lang="en-US" dirty="0">
                <a:solidFill>
                  <a:srgbClr val="0000CC"/>
                </a:solidFill>
                <a:latin typeface="Garamond" panose="02020404030301010803" pitchFamily="18" charset="0"/>
              </a:rPr>
              <a:t>the company in law suits and avoiding legal complication</a:t>
            </a:r>
            <a:endParaRPr lang="en-IN" dirty="0">
              <a:solidFill>
                <a:srgbClr val="0000CC"/>
              </a:solidFill>
              <a:latin typeface="Garamond" panose="02020404030301010803" pitchFamily="18" charset="0"/>
            </a:endParaRPr>
          </a:p>
        </p:txBody>
      </p:sp>
    </p:spTree>
    <p:extLst>
      <p:ext uri="{BB962C8B-B14F-4D97-AF65-F5344CB8AC3E}">
        <p14:creationId xmlns:p14="http://schemas.microsoft.com/office/powerpoint/2010/main" val="2874647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8778" y="0"/>
            <a:ext cx="1145497" cy="1079770"/>
          </a:xfrm>
          <a:prstGeom prst="rect">
            <a:avLst/>
          </a:prstGeom>
        </p:spPr>
      </p:pic>
      <p:sp>
        <p:nvSpPr>
          <p:cNvPr id="6" name="Rectangle 5"/>
          <p:cNvSpPr/>
          <p:nvPr/>
        </p:nvSpPr>
        <p:spPr>
          <a:xfrm>
            <a:off x="2256972" y="190500"/>
            <a:ext cx="4572000" cy="3139321"/>
          </a:xfrm>
          <a:prstGeom prst="rect">
            <a:avLst/>
          </a:prstGeom>
        </p:spPr>
        <p:txBody>
          <a:bodyPr>
            <a:spAutoFit/>
          </a:bodyPr>
          <a:lstStyle/>
          <a:p>
            <a:r>
              <a:rPr lang="en-US" sz="2000" b="1" dirty="0">
                <a:solidFill>
                  <a:srgbClr val="C00000"/>
                </a:solidFill>
                <a:latin typeface="Garamond" panose="02020404030301010803" pitchFamily="18" charset="0"/>
              </a:rPr>
              <a:t>Staffing process </a:t>
            </a:r>
            <a:r>
              <a:rPr lang="en-US" dirty="0">
                <a:solidFill>
                  <a:srgbClr val="C00000"/>
                </a:solidFill>
                <a:latin typeface="Garamond" panose="02020404030301010803" pitchFamily="18" charset="0"/>
              </a:rPr>
              <a:t>– </a:t>
            </a:r>
            <a:endParaRPr lang="en-US" dirty="0" smtClean="0">
              <a:latin typeface="Garamond" panose="02020404030301010803" pitchFamily="18" charset="0"/>
            </a:endParaRPr>
          </a:p>
          <a:p>
            <a:pPr marL="285750" indent="-285750">
              <a:buFont typeface="Wingdings" panose="05000000000000000000" pitchFamily="2" charset="2"/>
              <a:buChar char="v"/>
            </a:pPr>
            <a:r>
              <a:rPr lang="en-US" sz="2000" dirty="0" smtClean="0">
                <a:solidFill>
                  <a:srgbClr val="0000CC"/>
                </a:solidFill>
                <a:latin typeface="Garamond" panose="02020404030301010803" pitchFamily="18" charset="0"/>
              </a:rPr>
              <a:t>Estimating </a:t>
            </a:r>
            <a:r>
              <a:rPr lang="en-US" sz="2000" dirty="0">
                <a:solidFill>
                  <a:srgbClr val="0000CC"/>
                </a:solidFill>
                <a:latin typeface="Garamond" panose="02020404030301010803" pitchFamily="18" charset="0"/>
              </a:rPr>
              <a:t>manpower </a:t>
            </a:r>
            <a:r>
              <a:rPr lang="en-US" sz="2000" dirty="0" smtClean="0">
                <a:solidFill>
                  <a:srgbClr val="0000CC"/>
                </a:solidFill>
                <a:latin typeface="Garamond" panose="02020404030301010803" pitchFamily="18" charset="0"/>
              </a:rPr>
              <a:t>requirements</a:t>
            </a:r>
          </a:p>
          <a:p>
            <a:pPr marL="285750" indent="-285750">
              <a:buFont typeface="Wingdings" panose="05000000000000000000" pitchFamily="2" charset="2"/>
              <a:buChar char="v"/>
            </a:pPr>
            <a:r>
              <a:rPr lang="en-IN" sz="2000" dirty="0" smtClean="0">
                <a:solidFill>
                  <a:srgbClr val="0000CC"/>
                </a:solidFill>
                <a:latin typeface="Garamond" panose="02020404030301010803" pitchFamily="18" charset="0"/>
              </a:rPr>
              <a:t>Recruitment</a:t>
            </a:r>
          </a:p>
          <a:p>
            <a:pPr marL="285750" indent="-285750">
              <a:buFont typeface="Wingdings" panose="05000000000000000000" pitchFamily="2" charset="2"/>
              <a:buChar char="v"/>
            </a:pPr>
            <a:r>
              <a:rPr lang="en-IN" sz="2000" dirty="0" smtClean="0">
                <a:solidFill>
                  <a:srgbClr val="0000CC"/>
                </a:solidFill>
                <a:latin typeface="Garamond" panose="02020404030301010803" pitchFamily="18" charset="0"/>
              </a:rPr>
              <a:t>Selection</a:t>
            </a:r>
          </a:p>
          <a:p>
            <a:pPr marL="285750" indent="-285750">
              <a:buFont typeface="Wingdings" panose="05000000000000000000" pitchFamily="2" charset="2"/>
              <a:buChar char="v"/>
            </a:pPr>
            <a:r>
              <a:rPr lang="en-IN" sz="2000" dirty="0">
                <a:solidFill>
                  <a:srgbClr val="0000CC"/>
                </a:solidFill>
                <a:latin typeface="Garamond" panose="02020404030301010803" pitchFamily="18" charset="0"/>
              </a:rPr>
              <a:t>Placement &amp; Orientation </a:t>
            </a:r>
            <a:endParaRPr lang="en-IN" sz="2000" dirty="0" smtClean="0">
              <a:solidFill>
                <a:srgbClr val="0000CC"/>
              </a:solidFill>
              <a:latin typeface="Garamond" panose="02020404030301010803" pitchFamily="18" charset="0"/>
            </a:endParaRPr>
          </a:p>
          <a:p>
            <a:pPr marL="285750" indent="-285750">
              <a:buFont typeface="Wingdings" panose="05000000000000000000" pitchFamily="2" charset="2"/>
              <a:buChar char="v"/>
            </a:pPr>
            <a:r>
              <a:rPr lang="en-IN" sz="2000" dirty="0">
                <a:solidFill>
                  <a:srgbClr val="0000CC"/>
                </a:solidFill>
                <a:latin typeface="Garamond" panose="02020404030301010803" pitchFamily="18" charset="0"/>
              </a:rPr>
              <a:t>Training &amp; </a:t>
            </a:r>
            <a:r>
              <a:rPr lang="en-IN" sz="2000" dirty="0" smtClean="0">
                <a:solidFill>
                  <a:srgbClr val="0000CC"/>
                </a:solidFill>
                <a:latin typeface="Garamond" panose="02020404030301010803" pitchFamily="18" charset="0"/>
              </a:rPr>
              <a:t>Development</a:t>
            </a:r>
          </a:p>
          <a:p>
            <a:pPr marL="285750" indent="-285750">
              <a:buFont typeface="Wingdings" panose="05000000000000000000" pitchFamily="2" charset="2"/>
              <a:buChar char="v"/>
            </a:pPr>
            <a:r>
              <a:rPr lang="en-IN" sz="2000" dirty="0">
                <a:solidFill>
                  <a:srgbClr val="0000CC"/>
                </a:solidFill>
                <a:latin typeface="Garamond" panose="02020404030301010803" pitchFamily="18" charset="0"/>
              </a:rPr>
              <a:t>Performance Appraisal </a:t>
            </a:r>
            <a:endParaRPr lang="en-IN" sz="2000" dirty="0" smtClean="0">
              <a:solidFill>
                <a:srgbClr val="0000CC"/>
              </a:solidFill>
              <a:latin typeface="Garamond" panose="02020404030301010803" pitchFamily="18" charset="0"/>
            </a:endParaRPr>
          </a:p>
          <a:p>
            <a:pPr marL="285750" indent="-285750">
              <a:buFont typeface="Wingdings" panose="05000000000000000000" pitchFamily="2" charset="2"/>
              <a:buChar char="v"/>
            </a:pPr>
            <a:r>
              <a:rPr lang="en-IN" sz="2000" dirty="0">
                <a:solidFill>
                  <a:srgbClr val="0000CC"/>
                </a:solidFill>
                <a:latin typeface="Garamond" panose="02020404030301010803" pitchFamily="18" charset="0"/>
              </a:rPr>
              <a:t>Promotion &amp; Career </a:t>
            </a:r>
            <a:r>
              <a:rPr lang="en-IN" sz="2000" dirty="0" smtClean="0">
                <a:solidFill>
                  <a:srgbClr val="0000CC"/>
                </a:solidFill>
                <a:latin typeface="Garamond" panose="02020404030301010803" pitchFamily="18" charset="0"/>
              </a:rPr>
              <a:t>planning</a:t>
            </a:r>
          </a:p>
          <a:p>
            <a:pPr marL="285750" indent="-285750">
              <a:buFont typeface="Wingdings" panose="05000000000000000000" pitchFamily="2" charset="2"/>
              <a:buChar char="v"/>
            </a:pPr>
            <a:r>
              <a:rPr lang="en-IN" sz="2000" dirty="0">
                <a:solidFill>
                  <a:srgbClr val="0000CC"/>
                </a:solidFill>
                <a:latin typeface="Garamond" panose="02020404030301010803" pitchFamily="18" charset="0"/>
              </a:rPr>
              <a:t>Compensation</a:t>
            </a:r>
            <a:endParaRPr lang="en-US" sz="2000" dirty="0" smtClean="0">
              <a:solidFill>
                <a:srgbClr val="0000CC"/>
              </a:solidFill>
              <a:latin typeface="Garamond" panose="02020404030301010803" pitchFamily="18" charset="0"/>
            </a:endParaRPr>
          </a:p>
          <a:p>
            <a:pPr marL="285750" indent="-285750">
              <a:buFont typeface="Wingdings" panose="05000000000000000000" pitchFamily="2" charset="2"/>
              <a:buChar char="Ø"/>
            </a:pPr>
            <a:endParaRPr lang="en-IN" dirty="0">
              <a:latin typeface="Garamond" panose="02020404030301010803" pitchFamily="18" charset="0"/>
            </a:endParaRPr>
          </a:p>
        </p:txBody>
      </p:sp>
      <p:sp>
        <p:nvSpPr>
          <p:cNvPr id="7" name="Rectangle 6"/>
          <p:cNvSpPr/>
          <p:nvPr/>
        </p:nvSpPr>
        <p:spPr>
          <a:xfrm>
            <a:off x="1966685" y="3112175"/>
            <a:ext cx="6978903" cy="2031325"/>
          </a:xfrm>
          <a:prstGeom prst="rect">
            <a:avLst/>
          </a:prstGeom>
        </p:spPr>
        <p:txBody>
          <a:bodyPr wrap="square">
            <a:spAutoFit/>
          </a:bodyPr>
          <a:lstStyle/>
          <a:p>
            <a:r>
              <a:rPr lang="en-US" sz="2100" b="1" dirty="0">
                <a:solidFill>
                  <a:srgbClr val="C00000"/>
                </a:solidFill>
                <a:latin typeface="Garamond" panose="02020404030301010803" pitchFamily="18" charset="0"/>
              </a:rPr>
              <a:t>Recruitment</a:t>
            </a:r>
            <a:r>
              <a:rPr lang="en-US" sz="2100" dirty="0">
                <a:solidFill>
                  <a:srgbClr val="C00000"/>
                </a:solidFill>
                <a:latin typeface="Garamond" panose="02020404030301010803" pitchFamily="18" charset="0"/>
              </a:rPr>
              <a:t> –</a:t>
            </a:r>
            <a:r>
              <a:rPr lang="en-US" sz="2100" dirty="0">
                <a:latin typeface="Garamond" panose="02020404030301010803" pitchFamily="18" charset="0"/>
              </a:rPr>
              <a:t> </a:t>
            </a:r>
            <a:r>
              <a:rPr lang="en-US" sz="2100" dirty="0">
                <a:solidFill>
                  <a:srgbClr val="0000CC"/>
                </a:solidFill>
                <a:latin typeface="Garamond" panose="02020404030301010803" pitchFamily="18" charset="0"/>
              </a:rPr>
              <a:t>Recruitment has been defined as the process of searching for prospective employees and stimulating them to apply for jobs in the </a:t>
            </a:r>
            <a:r>
              <a:rPr lang="en-US" sz="2100" dirty="0" err="1">
                <a:solidFill>
                  <a:srgbClr val="0000CC"/>
                </a:solidFill>
                <a:latin typeface="Garamond" panose="02020404030301010803" pitchFamily="18" charset="0"/>
              </a:rPr>
              <a:t>organisation</a:t>
            </a:r>
            <a:r>
              <a:rPr lang="en-US" sz="2100" dirty="0">
                <a:solidFill>
                  <a:srgbClr val="0000CC"/>
                </a:solidFill>
                <a:latin typeface="Garamond" panose="02020404030301010803" pitchFamily="18" charset="0"/>
              </a:rPr>
              <a:t>. </a:t>
            </a:r>
            <a:endParaRPr lang="en-US" sz="2100" b="1" dirty="0">
              <a:latin typeface="Garamond" panose="02020404030301010803" pitchFamily="18" charset="0"/>
            </a:endParaRPr>
          </a:p>
          <a:p>
            <a:r>
              <a:rPr lang="en-US" sz="2100" b="1" dirty="0" smtClean="0">
                <a:solidFill>
                  <a:srgbClr val="C00000"/>
                </a:solidFill>
                <a:latin typeface="Garamond" panose="02020404030301010803" pitchFamily="18" charset="0"/>
              </a:rPr>
              <a:t>Source </a:t>
            </a:r>
            <a:r>
              <a:rPr lang="en-US" sz="2100" b="1" dirty="0">
                <a:solidFill>
                  <a:srgbClr val="C00000"/>
                </a:solidFill>
                <a:latin typeface="Garamond" panose="02020404030301010803" pitchFamily="18" charset="0"/>
              </a:rPr>
              <a:t>of recruitment </a:t>
            </a:r>
            <a:r>
              <a:rPr lang="en-US" sz="2100" dirty="0">
                <a:latin typeface="Garamond" panose="02020404030301010803" pitchFamily="18" charset="0"/>
              </a:rPr>
              <a:t>– </a:t>
            </a:r>
            <a:r>
              <a:rPr lang="en-US" sz="2100" dirty="0">
                <a:solidFill>
                  <a:srgbClr val="0000CC"/>
                </a:solidFill>
                <a:latin typeface="Garamond" panose="02020404030301010803" pitchFamily="18" charset="0"/>
              </a:rPr>
              <a:t>These are of two </a:t>
            </a:r>
            <a:r>
              <a:rPr lang="en-US" sz="2100" dirty="0" smtClean="0">
                <a:solidFill>
                  <a:srgbClr val="0000CC"/>
                </a:solidFill>
                <a:latin typeface="Garamond" panose="02020404030301010803" pitchFamily="18" charset="0"/>
              </a:rPr>
              <a:t>types</a:t>
            </a:r>
          </a:p>
          <a:p>
            <a:pPr marL="400050" indent="-400050">
              <a:buFont typeface="+mj-lt"/>
              <a:buAutoNum type="romanLcPeriod"/>
            </a:pPr>
            <a:r>
              <a:rPr lang="en-US" sz="2100" dirty="0" smtClean="0">
                <a:solidFill>
                  <a:srgbClr val="0000CC"/>
                </a:solidFill>
                <a:latin typeface="Garamond" panose="02020404030301010803" pitchFamily="18" charset="0"/>
              </a:rPr>
              <a:t>Internal </a:t>
            </a:r>
            <a:r>
              <a:rPr lang="en-US" sz="2100" dirty="0">
                <a:solidFill>
                  <a:srgbClr val="0000CC"/>
                </a:solidFill>
                <a:latin typeface="Garamond" panose="02020404030301010803" pitchFamily="18" charset="0"/>
              </a:rPr>
              <a:t>Source </a:t>
            </a:r>
            <a:endParaRPr lang="en-US" sz="2100" dirty="0" smtClean="0">
              <a:solidFill>
                <a:srgbClr val="0000CC"/>
              </a:solidFill>
              <a:latin typeface="Garamond" panose="02020404030301010803" pitchFamily="18" charset="0"/>
            </a:endParaRPr>
          </a:p>
          <a:p>
            <a:pPr marL="400050" indent="-400050">
              <a:buFont typeface="+mj-lt"/>
              <a:buAutoNum type="romanLcPeriod"/>
            </a:pPr>
            <a:r>
              <a:rPr lang="en-US" sz="2100" dirty="0" smtClean="0">
                <a:solidFill>
                  <a:srgbClr val="0000CC"/>
                </a:solidFill>
                <a:latin typeface="Garamond" panose="02020404030301010803" pitchFamily="18" charset="0"/>
              </a:rPr>
              <a:t>External </a:t>
            </a:r>
            <a:r>
              <a:rPr lang="en-US" sz="2100" dirty="0">
                <a:solidFill>
                  <a:srgbClr val="0000CC"/>
                </a:solidFill>
                <a:latin typeface="Garamond" panose="02020404030301010803" pitchFamily="18" charset="0"/>
              </a:rPr>
              <a:t>source</a:t>
            </a:r>
            <a:endParaRPr lang="en-IN" sz="2100" dirty="0">
              <a:solidFill>
                <a:srgbClr val="0000CC"/>
              </a:solidFill>
              <a:latin typeface="Garamond" panose="02020404030301010803" pitchFamily="18" charset="0"/>
            </a:endParaRPr>
          </a:p>
        </p:txBody>
      </p:sp>
    </p:spTree>
    <p:extLst>
      <p:ext uri="{BB962C8B-B14F-4D97-AF65-F5344CB8AC3E}">
        <p14:creationId xmlns:p14="http://schemas.microsoft.com/office/powerpoint/2010/main" val="1435638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8778" y="0"/>
            <a:ext cx="1145497" cy="1079770"/>
          </a:xfrm>
          <a:prstGeom prst="rect">
            <a:avLst/>
          </a:prstGeom>
        </p:spPr>
      </p:pic>
      <p:sp>
        <p:nvSpPr>
          <p:cNvPr id="3" name="Rectangle 2"/>
          <p:cNvSpPr/>
          <p:nvPr/>
        </p:nvSpPr>
        <p:spPr>
          <a:xfrm>
            <a:off x="2399122" y="170553"/>
            <a:ext cx="4235711" cy="1107996"/>
          </a:xfrm>
          <a:prstGeom prst="rect">
            <a:avLst/>
          </a:prstGeom>
        </p:spPr>
        <p:txBody>
          <a:bodyPr wrap="none">
            <a:spAutoFit/>
          </a:bodyPr>
          <a:lstStyle/>
          <a:p>
            <a:pPr marL="400050" indent="-400050">
              <a:buFont typeface="+mj-lt"/>
              <a:buAutoNum type="romanLcPeriod"/>
            </a:pPr>
            <a:r>
              <a:rPr lang="en-IN" sz="2200" b="1" dirty="0">
                <a:solidFill>
                  <a:srgbClr val="C00000"/>
                </a:solidFill>
                <a:latin typeface="Garamond" panose="02020404030301010803" pitchFamily="18" charset="0"/>
              </a:rPr>
              <a:t>Internal source of </a:t>
            </a:r>
            <a:r>
              <a:rPr lang="en-IN" sz="2200" b="1" dirty="0" smtClean="0">
                <a:solidFill>
                  <a:srgbClr val="C00000"/>
                </a:solidFill>
                <a:latin typeface="Garamond" panose="02020404030301010803" pitchFamily="18" charset="0"/>
              </a:rPr>
              <a:t>recruitment</a:t>
            </a:r>
          </a:p>
          <a:p>
            <a:pPr marL="1314450" lvl="2" indent="-400050">
              <a:buFont typeface="+mj-lt"/>
              <a:buAutoNum type="alphaLcPeriod"/>
            </a:pPr>
            <a:r>
              <a:rPr lang="en-IN" sz="2200" b="1" dirty="0" smtClean="0">
                <a:solidFill>
                  <a:srgbClr val="C00000"/>
                </a:solidFill>
                <a:latin typeface="Garamond" panose="02020404030301010803" pitchFamily="18" charset="0"/>
              </a:rPr>
              <a:t>Transfer</a:t>
            </a:r>
          </a:p>
          <a:p>
            <a:pPr marL="1314450" lvl="2" indent="-400050">
              <a:buFont typeface="+mj-lt"/>
              <a:buAutoNum type="alphaLcPeriod"/>
            </a:pPr>
            <a:r>
              <a:rPr lang="en-IN" sz="2200" b="1" dirty="0">
                <a:solidFill>
                  <a:srgbClr val="C00000"/>
                </a:solidFill>
                <a:latin typeface="Garamond" panose="02020404030301010803" pitchFamily="18" charset="0"/>
              </a:rPr>
              <a:t>Promotion</a:t>
            </a:r>
          </a:p>
        </p:txBody>
      </p:sp>
      <p:sp>
        <p:nvSpPr>
          <p:cNvPr id="4" name="Rectangle 3"/>
          <p:cNvSpPr/>
          <p:nvPr/>
        </p:nvSpPr>
        <p:spPr>
          <a:xfrm>
            <a:off x="2059615" y="1296293"/>
            <a:ext cx="7074660" cy="3847207"/>
          </a:xfrm>
          <a:prstGeom prst="rect">
            <a:avLst/>
          </a:prstGeom>
        </p:spPr>
        <p:txBody>
          <a:bodyPr wrap="square">
            <a:spAutoFit/>
          </a:bodyPr>
          <a:lstStyle/>
          <a:p>
            <a:r>
              <a:rPr lang="en-US" sz="2400" b="1" dirty="0">
                <a:solidFill>
                  <a:srgbClr val="C00000"/>
                </a:solidFill>
                <a:latin typeface="Garamond" panose="02020404030301010803" pitchFamily="18" charset="0"/>
              </a:rPr>
              <a:t>Merit of Internal </a:t>
            </a:r>
            <a:r>
              <a:rPr lang="en-US" sz="2400" b="1" dirty="0" smtClean="0">
                <a:solidFill>
                  <a:srgbClr val="C00000"/>
                </a:solidFill>
                <a:latin typeface="Garamond" panose="02020404030301010803" pitchFamily="18" charset="0"/>
              </a:rPr>
              <a:t>Source</a:t>
            </a:r>
            <a:endParaRPr lang="en-US" sz="2000" b="1" dirty="0" smtClean="0">
              <a:latin typeface="Garamond" panose="02020404030301010803" pitchFamily="18" charset="0"/>
            </a:endParaRPr>
          </a:p>
          <a:p>
            <a:pPr marL="457200" indent="-457200">
              <a:buAutoNum type="arabicPeriod"/>
            </a:pPr>
            <a:r>
              <a:rPr lang="en-US" sz="2200" dirty="0" smtClean="0">
                <a:solidFill>
                  <a:srgbClr val="0000CC"/>
                </a:solidFill>
                <a:latin typeface="Garamond" panose="02020404030301010803" pitchFamily="18" charset="0"/>
              </a:rPr>
              <a:t>Employees </a:t>
            </a:r>
            <a:r>
              <a:rPr lang="en-US" sz="2200" dirty="0">
                <a:solidFill>
                  <a:srgbClr val="0000CC"/>
                </a:solidFill>
                <a:latin typeface="Garamond" panose="02020404030301010803" pitchFamily="18" charset="0"/>
              </a:rPr>
              <a:t>are motivated to improve their performance </a:t>
            </a:r>
            <a:endParaRPr lang="en-US" sz="2200" dirty="0" smtClean="0">
              <a:solidFill>
                <a:srgbClr val="0000CC"/>
              </a:solidFill>
              <a:latin typeface="Garamond" panose="02020404030301010803" pitchFamily="18" charset="0"/>
            </a:endParaRPr>
          </a:p>
          <a:p>
            <a:pPr marL="457200" indent="-457200">
              <a:buAutoNum type="arabicPeriod"/>
            </a:pPr>
            <a:r>
              <a:rPr lang="en-US" sz="2200" dirty="0" smtClean="0">
                <a:solidFill>
                  <a:srgbClr val="0000CC"/>
                </a:solidFill>
                <a:latin typeface="Garamond" panose="02020404030301010803" pitchFamily="18" charset="0"/>
              </a:rPr>
              <a:t>Internal </a:t>
            </a:r>
            <a:r>
              <a:rPr lang="en-US" sz="2200" dirty="0">
                <a:solidFill>
                  <a:srgbClr val="0000CC"/>
                </a:solidFill>
                <a:latin typeface="Garamond" panose="02020404030301010803" pitchFamily="18" charset="0"/>
              </a:rPr>
              <a:t>recruitment also simplifies the process of selection &amp; placement </a:t>
            </a:r>
            <a:endParaRPr lang="en-US" sz="2200" dirty="0" smtClean="0">
              <a:solidFill>
                <a:srgbClr val="0000CC"/>
              </a:solidFill>
              <a:latin typeface="Garamond" panose="02020404030301010803" pitchFamily="18" charset="0"/>
            </a:endParaRPr>
          </a:p>
          <a:p>
            <a:pPr marL="457200" indent="-457200">
              <a:buAutoNum type="arabicPeriod"/>
            </a:pPr>
            <a:r>
              <a:rPr lang="en-US" sz="2200" dirty="0" smtClean="0">
                <a:solidFill>
                  <a:srgbClr val="0000CC"/>
                </a:solidFill>
                <a:latin typeface="Garamond" panose="02020404030301010803" pitchFamily="18" charset="0"/>
              </a:rPr>
              <a:t>No </a:t>
            </a:r>
            <a:r>
              <a:rPr lang="en-US" sz="2200" dirty="0">
                <a:solidFill>
                  <a:srgbClr val="0000CC"/>
                </a:solidFill>
                <a:latin typeface="Garamond" panose="02020404030301010803" pitchFamily="18" charset="0"/>
              </a:rPr>
              <a:t>wastage of time on the employee training &amp; development</a:t>
            </a:r>
            <a:r>
              <a:rPr lang="en-US" sz="2200" dirty="0" smtClean="0">
                <a:solidFill>
                  <a:srgbClr val="0000CC"/>
                </a:solidFill>
                <a:latin typeface="Garamond" panose="02020404030301010803" pitchFamily="18" charset="0"/>
              </a:rPr>
              <a:t>.</a:t>
            </a:r>
          </a:p>
          <a:p>
            <a:pPr marL="457200" indent="-457200">
              <a:buAutoNum type="arabicPeriod"/>
            </a:pPr>
            <a:r>
              <a:rPr lang="en-US" sz="2200" dirty="0" smtClean="0">
                <a:solidFill>
                  <a:srgbClr val="0000CC"/>
                </a:solidFill>
                <a:latin typeface="Garamond" panose="02020404030301010803" pitchFamily="18" charset="0"/>
              </a:rPr>
              <a:t> Filling </a:t>
            </a:r>
            <a:r>
              <a:rPr lang="en-US" sz="2200" dirty="0">
                <a:solidFill>
                  <a:srgbClr val="0000CC"/>
                </a:solidFill>
                <a:latin typeface="Garamond" panose="02020404030301010803" pitchFamily="18" charset="0"/>
              </a:rPr>
              <a:t>of jobs internally is cheaper </a:t>
            </a:r>
            <a:endParaRPr lang="en-US" sz="2200" dirty="0" smtClean="0">
              <a:solidFill>
                <a:srgbClr val="0000CC"/>
              </a:solidFill>
              <a:latin typeface="Garamond" panose="02020404030301010803" pitchFamily="18" charset="0"/>
            </a:endParaRPr>
          </a:p>
          <a:p>
            <a:pPr marL="457200" indent="-457200">
              <a:buAutoNum type="arabicPeriod"/>
            </a:pPr>
            <a:r>
              <a:rPr lang="en-US" sz="2200" dirty="0" smtClean="0">
                <a:solidFill>
                  <a:srgbClr val="0000CC"/>
                </a:solidFill>
                <a:latin typeface="Garamond" panose="02020404030301010803" pitchFamily="18" charset="0"/>
              </a:rPr>
              <a:t>Through </a:t>
            </a:r>
            <a:r>
              <a:rPr lang="en-US" sz="2200" dirty="0">
                <a:solidFill>
                  <a:srgbClr val="0000CC"/>
                </a:solidFill>
                <a:latin typeface="Garamond" panose="02020404030301010803" pitchFamily="18" charset="0"/>
              </a:rPr>
              <a:t>transfer employees get training also in the form of job rotation</a:t>
            </a:r>
            <a:r>
              <a:rPr lang="en-US" sz="2200" dirty="0" smtClean="0">
                <a:solidFill>
                  <a:srgbClr val="0000CC"/>
                </a:solidFill>
                <a:latin typeface="Garamond" panose="02020404030301010803" pitchFamily="18" charset="0"/>
              </a:rPr>
              <a:t>.</a:t>
            </a:r>
          </a:p>
          <a:p>
            <a:pPr marL="457200" indent="-457200">
              <a:buAutoNum type="arabicPeriod"/>
            </a:pPr>
            <a:r>
              <a:rPr lang="en-US" sz="2200" dirty="0" smtClean="0">
                <a:solidFill>
                  <a:srgbClr val="0000CC"/>
                </a:solidFill>
                <a:latin typeface="Garamond" panose="02020404030301010803" pitchFamily="18" charset="0"/>
              </a:rPr>
              <a:t>Through </a:t>
            </a:r>
            <a:r>
              <a:rPr lang="en-US" sz="2200" dirty="0">
                <a:solidFill>
                  <a:srgbClr val="0000CC"/>
                </a:solidFill>
                <a:latin typeface="Garamond" panose="02020404030301010803" pitchFamily="18" charset="0"/>
              </a:rPr>
              <a:t>transfer surplus employees can be shifted to other department. </a:t>
            </a:r>
            <a:endParaRPr lang="en-IN" sz="2200" dirty="0">
              <a:solidFill>
                <a:srgbClr val="0000CC"/>
              </a:solidFill>
              <a:latin typeface="Garamond" panose="02020404030301010803" pitchFamily="18" charset="0"/>
            </a:endParaRPr>
          </a:p>
        </p:txBody>
      </p:sp>
    </p:spTree>
    <p:extLst>
      <p:ext uri="{BB962C8B-B14F-4D97-AF65-F5344CB8AC3E}">
        <p14:creationId xmlns:p14="http://schemas.microsoft.com/office/powerpoint/2010/main" val="3046698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8778" y="0"/>
            <a:ext cx="1145497" cy="1079770"/>
          </a:xfrm>
          <a:prstGeom prst="rect">
            <a:avLst/>
          </a:prstGeom>
        </p:spPr>
      </p:pic>
      <p:sp>
        <p:nvSpPr>
          <p:cNvPr id="3" name="Rectangle 2"/>
          <p:cNvSpPr/>
          <p:nvPr/>
        </p:nvSpPr>
        <p:spPr>
          <a:xfrm>
            <a:off x="2242456" y="0"/>
            <a:ext cx="6161316" cy="3170099"/>
          </a:xfrm>
          <a:prstGeom prst="rect">
            <a:avLst/>
          </a:prstGeom>
        </p:spPr>
        <p:txBody>
          <a:bodyPr wrap="square">
            <a:spAutoFit/>
          </a:bodyPr>
          <a:lstStyle/>
          <a:p>
            <a:r>
              <a:rPr lang="en-US" sz="2000" b="1" dirty="0">
                <a:solidFill>
                  <a:srgbClr val="C00000"/>
                </a:solidFill>
                <a:latin typeface="Garamond" panose="02020404030301010803" pitchFamily="18" charset="0"/>
              </a:rPr>
              <a:t>Limitation of Internal Source </a:t>
            </a:r>
            <a:endParaRPr lang="en-US" dirty="0">
              <a:solidFill>
                <a:srgbClr val="C00000"/>
              </a:solidFill>
              <a:latin typeface="Garamond" panose="02020404030301010803" pitchFamily="18" charset="0"/>
            </a:endParaRPr>
          </a:p>
          <a:p>
            <a:pPr marL="342900" indent="-342900">
              <a:buAutoNum type="arabicPeriod"/>
            </a:pPr>
            <a:r>
              <a:rPr lang="en-US" sz="2000" dirty="0" smtClean="0">
                <a:solidFill>
                  <a:srgbClr val="0000CC"/>
                </a:solidFill>
                <a:latin typeface="Garamond" panose="02020404030301010803" pitchFamily="18" charset="0"/>
              </a:rPr>
              <a:t>No </a:t>
            </a:r>
            <a:r>
              <a:rPr lang="en-US" sz="2000" dirty="0">
                <a:solidFill>
                  <a:srgbClr val="0000CC"/>
                </a:solidFill>
                <a:latin typeface="Garamond" panose="02020404030301010803" pitchFamily="18" charset="0"/>
              </a:rPr>
              <a:t>fresh or new ideas will come in the </a:t>
            </a:r>
            <a:r>
              <a:rPr lang="en-US" sz="2000" dirty="0" smtClean="0">
                <a:solidFill>
                  <a:srgbClr val="0000CC"/>
                </a:solidFill>
                <a:latin typeface="Garamond" panose="02020404030301010803" pitchFamily="18" charset="0"/>
              </a:rPr>
              <a:t>organization</a:t>
            </a:r>
          </a:p>
          <a:p>
            <a:pPr marL="342900" indent="-342900">
              <a:buAutoNum type="arabicPeriod"/>
            </a:pPr>
            <a:r>
              <a:rPr lang="en-US" sz="2000" dirty="0" smtClean="0">
                <a:solidFill>
                  <a:srgbClr val="0000CC"/>
                </a:solidFill>
                <a:latin typeface="Garamond" panose="02020404030301010803" pitchFamily="18" charset="0"/>
              </a:rPr>
              <a:t>The </a:t>
            </a:r>
            <a:r>
              <a:rPr lang="en-US" sz="2000" dirty="0">
                <a:solidFill>
                  <a:srgbClr val="0000CC"/>
                </a:solidFill>
                <a:latin typeface="Garamond" panose="02020404030301010803" pitchFamily="18" charset="0"/>
              </a:rPr>
              <a:t>employees may become </a:t>
            </a:r>
            <a:r>
              <a:rPr lang="en-US" sz="2000" dirty="0" smtClean="0">
                <a:solidFill>
                  <a:srgbClr val="0000CC"/>
                </a:solidFill>
                <a:latin typeface="Garamond" panose="02020404030301010803" pitchFamily="18" charset="0"/>
              </a:rPr>
              <a:t>lethargic</a:t>
            </a:r>
          </a:p>
          <a:p>
            <a:pPr marL="342900" indent="-342900">
              <a:buAutoNum type="arabicPeriod"/>
            </a:pPr>
            <a:r>
              <a:rPr lang="en-US" sz="2000" dirty="0" smtClean="0">
                <a:solidFill>
                  <a:srgbClr val="0000CC"/>
                </a:solidFill>
                <a:latin typeface="Garamond" panose="02020404030301010803" pitchFamily="18" charset="0"/>
              </a:rPr>
              <a:t>The </a:t>
            </a:r>
            <a:r>
              <a:rPr lang="en-US" sz="2000" dirty="0">
                <a:solidFill>
                  <a:srgbClr val="0000CC"/>
                </a:solidFill>
                <a:latin typeface="Garamond" panose="02020404030301010803" pitchFamily="18" charset="0"/>
              </a:rPr>
              <a:t>spirit of competition among the employees may be hampered. </a:t>
            </a:r>
            <a:endParaRPr lang="en-US" sz="2000" dirty="0" smtClean="0">
              <a:solidFill>
                <a:srgbClr val="0000CC"/>
              </a:solidFill>
              <a:latin typeface="Garamond" panose="02020404030301010803" pitchFamily="18" charset="0"/>
            </a:endParaRPr>
          </a:p>
          <a:p>
            <a:pPr marL="342900" indent="-342900">
              <a:buAutoNum type="arabicPeriod"/>
            </a:pPr>
            <a:r>
              <a:rPr lang="en-US" sz="2000" dirty="0" smtClean="0">
                <a:solidFill>
                  <a:srgbClr val="0000CC"/>
                </a:solidFill>
                <a:latin typeface="Garamond" panose="02020404030301010803" pitchFamily="18" charset="0"/>
              </a:rPr>
              <a:t>Frequent transfer </a:t>
            </a:r>
            <a:r>
              <a:rPr lang="en-US" sz="2000" dirty="0">
                <a:solidFill>
                  <a:srgbClr val="0000CC"/>
                </a:solidFill>
                <a:latin typeface="Garamond" panose="02020404030301010803" pitchFamily="18" charset="0"/>
              </a:rPr>
              <a:t>of employees may often reduce the productivity of the organization. </a:t>
            </a:r>
            <a:endParaRPr lang="en-US" sz="2000" dirty="0" smtClean="0">
              <a:solidFill>
                <a:srgbClr val="0000CC"/>
              </a:solidFill>
              <a:latin typeface="Garamond" panose="02020404030301010803" pitchFamily="18" charset="0"/>
            </a:endParaRPr>
          </a:p>
          <a:p>
            <a:pPr marL="342900" indent="-342900">
              <a:buAutoNum type="arabicPeriod"/>
            </a:pPr>
            <a:r>
              <a:rPr lang="en-US" sz="2000" dirty="0" smtClean="0">
                <a:solidFill>
                  <a:srgbClr val="0000CC"/>
                </a:solidFill>
                <a:latin typeface="Garamond" panose="02020404030301010803" pitchFamily="18" charset="0"/>
              </a:rPr>
              <a:t>A </a:t>
            </a:r>
            <a:r>
              <a:rPr lang="en-US" sz="2000" dirty="0">
                <a:solidFill>
                  <a:srgbClr val="0000CC"/>
                </a:solidFill>
                <a:latin typeface="Garamond" panose="02020404030301010803" pitchFamily="18" charset="0"/>
              </a:rPr>
              <a:t>new enterprise cannot use internal sources of recruitment. No </a:t>
            </a:r>
            <a:r>
              <a:rPr lang="en-US" sz="2000" dirty="0" err="1">
                <a:solidFill>
                  <a:srgbClr val="0000CC"/>
                </a:solidFill>
                <a:latin typeface="Garamond" panose="02020404030301010803" pitchFamily="18" charset="0"/>
              </a:rPr>
              <a:t>organisation</a:t>
            </a:r>
            <a:r>
              <a:rPr lang="en-US" sz="2000" dirty="0">
                <a:solidFill>
                  <a:srgbClr val="0000CC"/>
                </a:solidFill>
                <a:latin typeface="Garamond" panose="02020404030301010803" pitchFamily="18" charset="0"/>
              </a:rPr>
              <a:t> can fill all its vacancies from internal sources. </a:t>
            </a:r>
            <a:endParaRPr lang="en-IN" sz="2000" dirty="0">
              <a:solidFill>
                <a:srgbClr val="0000CC"/>
              </a:solidFill>
              <a:latin typeface="Garamond" panose="02020404030301010803" pitchFamily="18" charset="0"/>
            </a:endParaRPr>
          </a:p>
        </p:txBody>
      </p:sp>
      <p:sp>
        <p:nvSpPr>
          <p:cNvPr id="4" name="Rectangle 3"/>
          <p:cNvSpPr/>
          <p:nvPr/>
        </p:nvSpPr>
        <p:spPr>
          <a:xfrm>
            <a:off x="2524558" y="3112175"/>
            <a:ext cx="4716869" cy="2031325"/>
          </a:xfrm>
          <a:prstGeom prst="rect">
            <a:avLst/>
          </a:prstGeom>
        </p:spPr>
        <p:txBody>
          <a:bodyPr wrap="none">
            <a:spAutoFit/>
          </a:bodyPr>
          <a:lstStyle/>
          <a:p>
            <a:pPr marL="285750" indent="-285750">
              <a:buFont typeface="Wingdings" panose="05000000000000000000" pitchFamily="2" charset="2"/>
              <a:buChar char="v"/>
            </a:pPr>
            <a:r>
              <a:rPr lang="en-IN" dirty="0">
                <a:solidFill>
                  <a:srgbClr val="0000CC"/>
                </a:solidFill>
                <a:latin typeface="Garamond" panose="02020404030301010803" pitchFamily="18" charset="0"/>
              </a:rPr>
              <a:t>External </a:t>
            </a:r>
            <a:r>
              <a:rPr lang="en-IN" dirty="0" smtClean="0">
                <a:solidFill>
                  <a:srgbClr val="0000CC"/>
                </a:solidFill>
                <a:latin typeface="Garamond" panose="02020404030301010803" pitchFamily="18" charset="0"/>
              </a:rPr>
              <a:t>Source</a:t>
            </a:r>
          </a:p>
          <a:p>
            <a:pPr marL="285750" indent="-285750">
              <a:buFont typeface="Wingdings" panose="05000000000000000000" pitchFamily="2" charset="2"/>
              <a:buChar char="v"/>
            </a:pPr>
            <a:r>
              <a:rPr lang="en-IN" dirty="0">
                <a:solidFill>
                  <a:srgbClr val="0000CC"/>
                </a:solidFill>
                <a:latin typeface="Garamond" panose="02020404030301010803" pitchFamily="18" charset="0"/>
              </a:rPr>
              <a:t>Direct </a:t>
            </a:r>
            <a:r>
              <a:rPr lang="en-IN" dirty="0" smtClean="0">
                <a:solidFill>
                  <a:srgbClr val="0000CC"/>
                </a:solidFill>
                <a:latin typeface="Garamond" panose="02020404030301010803" pitchFamily="18" charset="0"/>
              </a:rPr>
              <a:t>Recruitment</a:t>
            </a:r>
          </a:p>
          <a:p>
            <a:pPr marL="285750" indent="-285750">
              <a:buFont typeface="Wingdings" panose="05000000000000000000" pitchFamily="2" charset="2"/>
              <a:buChar char="v"/>
            </a:pPr>
            <a:r>
              <a:rPr lang="en-IN" dirty="0">
                <a:solidFill>
                  <a:srgbClr val="0000CC"/>
                </a:solidFill>
                <a:latin typeface="Garamond" panose="02020404030301010803" pitchFamily="18" charset="0"/>
              </a:rPr>
              <a:t>Casual </a:t>
            </a:r>
            <a:r>
              <a:rPr lang="en-IN" dirty="0" smtClean="0">
                <a:solidFill>
                  <a:srgbClr val="0000CC"/>
                </a:solidFill>
                <a:latin typeface="Garamond" panose="02020404030301010803" pitchFamily="18" charset="0"/>
              </a:rPr>
              <a:t>Caller</a:t>
            </a:r>
          </a:p>
          <a:p>
            <a:pPr marL="285750" indent="-285750">
              <a:buFont typeface="Wingdings" panose="05000000000000000000" pitchFamily="2" charset="2"/>
              <a:buChar char="v"/>
            </a:pPr>
            <a:r>
              <a:rPr lang="en-IN" dirty="0" smtClean="0">
                <a:solidFill>
                  <a:srgbClr val="0000CC"/>
                </a:solidFill>
                <a:latin typeface="Garamond" panose="02020404030301010803" pitchFamily="18" charset="0"/>
              </a:rPr>
              <a:t>Advertisement</a:t>
            </a:r>
          </a:p>
          <a:p>
            <a:pPr marL="285750" indent="-285750">
              <a:buFont typeface="Wingdings" panose="05000000000000000000" pitchFamily="2" charset="2"/>
              <a:buChar char="v"/>
            </a:pPr>
            <a:r>
              <a:rPr lang="en-IN" dirty="0">
                <a:solidFill>
                  <a:srgbClr val="0000CC"/>
                </a:solidFill>
                <a:latin typeface="Garamond" panose="02020404030301010803" pitchFamily="18" charset="0"/>
              </a:rPr>
              <a:t>Employment </a:t>
            </a:r>
            <a:r>
              <a:rPr lang="en-IN" dirty="0" smtClean="0">
                <a:solidFill>
                  <a:srgbClr val="0000CC"/>
                </a:solidFill>
                <a:latin typeface="Garamond" panose="02020404030301010803" pitchFamily="18" charset="0"/>
              </a:rPr>
              <a:t>Exchange</a:t>
            </a:r>
          </a:p>
          <a:p>
            <a:pPr marL="285750" indent="-285750">
              <a:buFont typeface="Wingdings" panose="05000000000000000000" pitchFamily="2" charset="2"/>
              <a:buChar char="v"/>
            </a:pPr>
            <a:r>
              <a:rPr lang="en-IN" dirty="0">
                <a:solidFill>
                  <a:srgbClr val="0000CC"/>
                </a:solidFill>
                <a:latin typeface="Garamond" panose="02020404030301010803" pitchFamily="18" charset="0"/>
              </a:rPr>
              <a:t>Placement agencies &amp; Management </a:t>
            </a:r>
            <a:r>
              <a:rPr lang="en-IN" dirty="0" smtClean="0">
                <a:solidFill>
                  <a:srgbClr val="0000CC"/>
                </a:solidFill>
                <a:latin typeface="Garamond" panose="02020404030301010803" pitchFamily="18" charset="0"/>
              </a:rPr>
              <a:t>consultants</a:t>
            </a:r>
          </a:p>
          <a:p>
            <a:pPr marL="285750" indent="-285750">
              <a:buFont typeface="Wingdings" panose="05000000000000000000" pitchFamily="2" charset="2"/>
              <a:buChar char="v"/>
            </a:pPr>
            <a:r>
              <a:rPr lang="en-IN" dirty="0">
                <a:solidFill>
                  <a:srgbClr val="0000CC"/>
                </a:solidFill>
                <a:latin typeface="Garamond" panose="02020404030301010803" pitchFamily="18" charset="0"/>
              </a:rPr>
              <a:t>Campus </a:t>
            </a:r>
            <a:r>
              <a:rPr lang="en-IN" dirty="0" smtClean="0">
                <a:solidFill>
                  <a:srgbClr val="0000CC"/>
                </a:solidFill>
                <a:latin typeface="Garamond" panose="02020404030301010803" pitchFamily="18" charset="0"/>
              </a:rPr>
              <a:t>Recruitment</a:t>
            </a:r>
          </a:p>
        </p:txBody>
      </p:sp>
    </p:spTree>
    <p:extLst>
      <p:ext uri="{BB962C8B-B14F-4D97-AF65-F5344CB8AC3E}">
        <p14:creationId xmlns:p14="http://schemas.microsoft.com/office/powerpoint/2010/main" val="3841915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8778" y="0"/>
            <a:ext cx="1145497" cy="1079770"/>
          </a:xfrm>
          <a:prstGeom prst="rect">
            <a:avLst/>
          </a:prstGeom>
        </p:spPr>
      </p:pic>
      <p:sp>
        <p:nvSpPr>
          <p:cNvPr id="3" name="Rectangle 2"/>
          <p:cNvSpPr/>
          <p:nvPr/>
        </p:nvSpPr>
        <p:spPr>
          <a:xfrm>
            <a:off x="2256816" y="0"/>
            <a:ext cx="4572000" cy="1200329"/>
          </a:xfrm>
          <a:prstGeom prst="rect">
            <a:avLst/>
          </a:prstGeom>
        </p:spPr>
        <p:txBody>
          <a:bodyPr>
            <a:spAutoFit/>
          </a:bodyPr>
          <a:lstStyle/>
          <a:p>
            <a:pPr marL="285750" indent="-285750">
              <a:buFont typeface="Wingdings" panose="05000000000000000000" pitchFamily="2" charset="2"/>
              <a:buChar char="v"/>
            </a:pPr>
            <a:r>
              <a:rPr lang="en-IN" dirty="0">
                <a:solidFill>
                  <a:srgbClr val="0000CC"/>
                </a:solidFill>
                <a:latin typeface="Garamond" panose="02020404030301010803" pitchFamily="18" charset="0"/>
              </a:rPr>
              <a:t>Recommendation of Employees</a:t>
            </a:r>
          </a:p>
          <a:p>
            <a:pPr marL="285750" indent="-285750">
              <a:buFont typeface="Wingdings" panose="05000000000000000000" pitchFamily="2" charset="2"/>
              <a:buChar char="v"/>
            </a:pPr>
            <a:r>
              <a:rPr lang="en-IN" dirty="0">
                <a:solidFill>
                  <a:srgbClr val="0000CC"/>
                </a:solidFill>
                <a:latin typeface="Garamond" panose="02020404030301010803" pitchFamily="18" charset="0"/>
              </a:rPr>
              <a:t>Labour Contractor</a:t>
            </a:r>
          </a:p>
          <a:p>
            <a:pPr marL="285750" indent="-285750">
              <a:buFont typeface="Wingdings" panose="05000000000000000000" pitchFamily="2" charset="2"/>
              <a:buChar char="v"/>
            </a:pPr>
            <a:r>
              <a:rPr lang="en-IN" dirty="0">
                <a:solidFill>
                  <a:srgbClr val="0000CC"/>
                </a:solidFill>
                <a:latin typeface="Garamond" panose="02020404030301010803" pitchFamily="18" charset="0"/>
              </a:rPr>
              <a:t>Advertising on Television</a:t>
            </a:r>
          </a:p>
          <a:p>
            <a:pPr marL="285750" indent="-285750">
              <a:buFont typeface="Wingdings" panose="05000000000000000000" pitchFamily="2" charset="2"/>
              <a:buChar char="v"/>
            </a:pPr>
            <a:r>
              <a:rPr lang="en-IN" dirty="0">
                <a:solidFill>
                  <a:srgbClr val="0000CC"/>
                </a:solidFill>
                <a:latin typeface="Garamond" panose="02020404030301010803" pitchFamily="18" charset="0"/>
              </a:rPr>
              <a:t>Web publishing</a:t>
            </a:r>
          </a:p>
        </p:txBody>
      </p:sp>
      <p:sp>
        <p:nvSpPr>
          <p:cNvPr id="4" name="Rectangle 3"/>
          <p:cNvSpPr/>
          <p:nvPr/>
        </p:nvSpPr>
        <p:spPr>
          <a:xfrm>
            <a:off x="2104267" y="1316563"/>
            <a:ext cx="3569888" cy="1938992"/>
          </a:xfrm>
          <a:prstGeom prst="rect">
            <a:avLst/>
          </a:prstGeom>
        </p:spPr>
        <p:txBody>
          <a:bodyPr wrap="none">
            <a:spAutoFit/>
          </a:bodyPr>
          <a:lstStyle/>
          <a:p>
            <a:r>
              <a:rPr lang="en-IN" sz="2400" b="1" dirty="0">
                <a:solidFill>
                  <a:srgbClr val="C00000"/>
                </a:solidFill>
                <a:latin typeface="Garamond" panose="02020404030301010803" pitchFamily="18" charset="0"/>
              </a:rPr>
              <a:t>Merits of External </a:t>
            </a:r>
            <a:r>
              <a:rPr lang="en-IN" sz="2400" b="1" dirty="0" smtClean="0">
                <a:solidFill>
                  <a:srgbClr val="C00000"/>
                </a:solidFill>
                <a:latin typeface="Garamond" panose="02020404030301010803" pitchFamily="18" charset="0"/>
              </a:rPr>
              <a:t>Source</a:t>
            </a:r>
          </a:p>
          <a:p>
            <a:pPr marL="514350" indent="-514350">
              <a:buFont typeface="+mj-lt"/>
              <a:buAutoNum type="romanLcPeriod"/>
            </a:pPr>
            <a:r>
              <a:rPr lang="en-IN" sz="2400" dirty="0">
                <a:solidFill>
                  <a:srgbClr val="0000CC"/>
                </a:solidFill>
                <a:latin typeface="Garamond" panose="02020404030301010803" pitchFamily="18" charset="0"/>
              </a:rPr>
              <a:t>Qualified Personnel </a:t>
            </a:r>
            <a:endParaRPr lang="en-IN" sz="2400" dirty="0" smtClean="0">
              <a:solidFill>
                <a:srgbClr val="0000CC"/>
              </a:solidFill>
              <a:latin typeface="Garamond" panose="02020404030301010803" pitchFamily="18" charset="0"/>
            </a:endParaRPr>
          </a:p>
          <a:p>
            <a:pPr marL="514350" indent="-514350">
              <a:buFont typeface="+mj-lt"/>
              <a:buAutoNum type="romanLcPeriod"/>
            </a:pPr>
            <a:r>
              <a:rPr lang="en-IN" sz="2400" dirty="0">
                <a:solidFill>
                  <a:srgbClr val="0000CC"/>
                </a:solidFill>
                <a:latin typeface="Garamond" panose="02020404030301010803" pitchFamily="18" charset="0"/>
              </a:rPr>
              <a:t>Wider </a:t>
            </a:r>
            <a:r>
              <a:rPr lang="en-IN" sz="2400" dirty="0" smtClean="0">
                <a:solidFill>
                  <a:srgbClr val="0000CC"/>
                </a:solidFill>
                <a:latin typeface="Garamond" panose="02020404030301010803" pitchFamily="18" charset="0"/>
              </a:rPr>
              <a:t>Choice</a:t>
            </a:r>
          </a:p>
          <a:p>
            <a:pPr marL="514350" indent="-514350">
              <a:buFont typeface="+mj-lt"/>
              <a:buAutoNum type="romanLcPeriod"/>
            </a:pPr>
            <a:r>
              <a:rPr lang="en-IN" sz="2400" dirty="0">
                <a:solidFill>
                  <a:srgbClr val="0000CC"/>
                </a:solidFill>
                <a:latin typeface="Garamond" panose="02020404030301010803" pitchFamily="18" charset="0"/>
              </a:rPr>
              <a:t>Fresh </a:t>
            </a:r>
            <a:r>
              <a:rPr lang="en-IN" sz="2400" dirty="0" smtClean="0">
                <a:solidFill>
                  <a:srgbClr val="0000CC"/>
                </a:solidFill>
                <a:latin typeface="Garamond" panose="02020404030301010803" pitchFamily="18" charset="0"/>
              </a:rPr>
              <a:t>Talent</a:t>
            </a:r>
          </a:p>
          <a:p>
            <a:pPr marL="514350" indent="-514350">
              <a:buFont typeface="+mj-lt"/>
              <a:buAutoNum type="romanLcPeriod"/>
            </a:pPr>
            <a:r>
              <a:rPr lang="en-IN" sz="2400" dirty="0">
                <a:solidFill>
                  <a:srgbClr val="0000CC"/>
                </a:solidFill>
                <a:latin typeface="Garamond" panose="02020404030301010803" pitchFamily="18" charset="0"/>
              </a:rPr>
              <a:t>Competitive Spirit </a:t>
            </a:r>
            <a:endParaRPr lang="en-IN" sz="2400" b="1" dirty="0">
              <a:solidFill>
                <a:srgbClr val="0000CC"/>
              </a:solidFill>
              <a:latin typeface="Garamond" panose="02020404030301010803" pitchFamily="18" charset="0"/>
            </a:endParaRPr>
          </a:p>
        </p:txBody>
      </p:sp>
      <p:sp>
        <p:nvSpPr>
          <p:cNvPr id="5" name="Rectangle 4"/>
          <p:cNvSpPr/>
          <p:nvPr/>
        </p:nvSpPr>
        <p:spPr>
          <a:xfrm>
            <a:off x="2104267" y="3300982"/>
            <a:ext cx="5026107" cy="1569660"/>
          </a:xfrm>
          <a:prstGeom prst="rect">
            <a:avLst/>
          </a:prstGeom>
        </p:spPr>
        <p:txBody>
          <a:bodyPr wrap="square">
            <a:spAutoFit/>
          </a:bodyPr>
          <a:lstStyle/>
          <a:p>
            <a:r>
              <a:rPr lang="en-US" sz="2400" b="1" dirty="0">
                <a:solidFill>
                  <a:srgbClr val="C00000"/>
                </a:solidFill>
                <a:latin typeface="Garamond" panose="02020404030301010803" pitchFamily="18" charset="0"/>
              </a:rPr>
              <a:t>Limitation of External </a:t>
            </a:r>
            <a:r>
              <a:rPr lang="en-US" sz="2400" b="1" dirty="0" smtClean="0">
                <a:solidFill>
                  <a:srgbClr val="C00000"/>
                </a:solidFill>
                <a:latin typeface="Garamond" panose="02020404030301010803" pitchFamily="18" charset="0"/>
              </a:rPr>
              <a:t>Sources</a:t>
            </a:r>
          </a:p>
          <a:p>
            <a:pPr marL="514350" indent="-514350">
              <a:buFont typeface="+mj-lt"/>
              <a:buAutoNum type="romanLcPeriod"/>
            </a:pPr>
            <a:r>
              <a:rPr lang="en-US" sz="2400" dirty="0" smtClean="0">
                <a:solidFill>
                  <a:srgbClr val="0000CC"/>
                </a:solidFill>
                <a:latin typeface="Garamond" panose="02020404030301010803" pitchFamily="18" charset="0"/>
              </a:rPr>
              <a:t>Dissatisfaction </a:t>
            </a:r>
            <a:r>
              <a:rPr lang="en-US" sz="2400" dirty="0">
                <a:solidFill>
                  <a:srgbClr val="0000CC"/>
                </a:solidFill>
                <a:latin typeface="Garamond" panose="02020404030301010803" pitchFamily="18" charset="0"/>
              </a:rPr>
              <a:t>among existing </a:t>
            </a:r>
            <a:r>
              <a:rPr lang="en-US" sz="2400" dirty="0" smtClean="0">
                <a:solidFill>
                  <a:srgbClr val="0000CC"/>
                </a:solidFill>
                <a:latin typeface="Garamond" panose="02020404030301010803" pitchFamily="18" charset="0"/>
              </a:rPr>
              <a:t>staff</a:t>
            </a:r>
          </a:p>
          <a:p>
            <a:pPr marL="514350" indent="-514350">
              <a:buFont typeface="+mj-lt"/>
              <a:buAutoNum type="romanLcPeriod"/>
            </a:pPr>
            <a:r>
              <a:rPr lang="en-IN" sz="2400" dirty="0">
                <a:solidFill>
                  <a:srgbClr val="0000CC"/>
                </a:solidFill>
                <a:latin typeface="Garamond" panose="02020404030301010803" pitchFamily="18" charset="0"/>
              </a:rPr>
              <a:t>Costly </a:t>
            </a:r>
            <a:r>
              <a:rPr lang="en-IN" sz="2400" dirty="0" smtClean="0">
                <a:solidFill>
                  <a:srgbClr val="0000CC"/>
                </a:solidFill>
                <a:latin typeface="Garamond" panose="02020404030301010803" pitchFamily="18" charset="0"/>
              </a:rPr>
              <a:t>Process</a:t>
            </a:r>
          </a:p>
          <a:p>
            <a:pPr marL="514350" indent="-514350">
              <a:buFont typeface="+mj-lt"/>
              <a:buAutoNum type="romanLcPeriod"/>
            </a:pPr>
            <a:r>
              <a:rPr lang="en-IN" sz="2400" dirty="0">
                <a:solidFill>
                  <a:srgbClr val="0000CC"/>
                </a:solidFill>
                <a:latin typeface="Garamond" panose="02020404030301010803" pitchFamily="18" charset="0"/>
              </a:rPr>
              <a:t>Lengthy Process</a:t>
            </a:r>
          </a:p>
        </p:txBody>
      </p:sp>
    </p:spTree>
    <p:extLst>
      <p:ext uri="{BB962C8B-B14F-4D97-AF65-F5344CB8AC3E}">
        <p14:creationId xmlns:p14="http://schemas.microsoft.com/office/powerpoint/2010/main" val="1455206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8778" y="0"/>
            <a:ext cx="1145497" cy="1079770"/>
          </a:xfrm>
          <a:prstGeom prst="rect">
            <a:avLst/>
          </a:prstGeom>
        </p:spPr>
      </p:pic>
      <p:sp>
        <p:nvSpPr>
          <p:cNvPr id="3" name="Rectangle 2"/>
          <p:cNvSpPr/>
          <p:nvPr/>
        </p:nvSpPr>
        <p:spPr>
          <a:xfrm>
            <a:off x="2462564" y="266588"/>
            <a:ext cx="5914571" cy="954107"/>
          </a:xfrm>
          <a:prstGeom prst="rect">
            <a:avLst/>
          </a:prstGeom>
        </p:spPr>
        <p:txBody>
          <a:bodyPr wrap="square">
            <a:spAutoFit/>
          </a:bodyPr>
          <a:lstStyle/>
          <a:p>
            <a:r>
              <a:rPr lang="en-US" sz="2000" b="1" dirty="0">
                <a:solidFill>
                  <a:srgbClr val="C00000"/>
                </a:solidFill>
                <a:latin typeface="Garamond" panose="02020404030301010803" pitchFamily="18" charset="0"/>
              </a:rPr>
              <a:t>Selection</a:t>
            </a:r>
            <a:r>
              <a:rPr lang="en-US" dirty="0">
                <a:solidFill>
                  <a:srgbClr val="C00000"/>
                </a:solidFill>
                <a:latin typeface="Garamond" panose="02020404030301010803" pitchFamily="18" charset="0"/>
              </a:rPr>
              <a:t> – </a:t>
            </a:r>
            <a:r>
              <a:rPr lang="en-US" dirty="0">
                <a:solidFill>
                  <a:srgbClr val="0000CC"/>
                </a:solidFill>
                <a:latin typeface="Garamond" panose="02020404030301010803" pitchFamily="18" charset="0"/>
              </a:rPr>
              <a:t>Selection is the process of identifying and choosing the best person out of a number of prospective candidates for a job.</a:t>
            </a:r>
            <a:endParaRPr lang="en-IN" dirty="0">
              <a:solidFill>
                <a:srgbClr val="0000CC"/>
              </a:solidFill>
              <a:latin typeface="Garamond" panose="02020404030301010803" pitchFamily="18" charset="0"/>
            </a:endParaRPr>
          </a:p>
        </p:txBody>
      </p:sp>
      <p:sp>
        <p:nvSpPr>
          <p:cNvPr id="4" name="Rectangle 3"/>
          <p:cNvSpPr/>
          <p:nvPr/>
        </p:nvSpPr>
        <p:spPr>
          <a:xfrm>
            <a:off x="2462564" y="1400593"/>
            <a:ext cx="2803268" cy="1015663"/>
          </a:xfrm>
          <a:prstGeom prst="rect">
            <a:avLst/>
          </a:prstGeom>
        </p:spPr>
        <p:txBody>
          <a:bodyPr wrap="none">
            <a:spAutoFit/>
          </a:bodyPr>
          <a:lstStyle/>
          <a:p>
            <a:r>
              <a:rPr lang="en-US" sz="2000" b="1" dirty="0">
                <a:solidFill>
                  <a:srgbClr val="C00000"/>
                </a:solidFill>
                <a:latin typeface="Garamond" panose="02020404030301010803" pitchFamily="18" charset="0"/>
              </a:rPr>
              <a:t>Process of selection</a:t>
            </a:r>
            <a:r>
              <a:rPr lang="en-US" sz="2000" b="1" dirty="0">
                <a:latin typeface="Garamond" panose="02020404030301010803" pitchFamily="18" charset="0"/>
              </a:rPr>
              <a:t> </a:t>
            </a:r>
            <a:endParaRPr lang="en-US" sz="2000" b="1" dirty="0" smtClean="0">
              <a:latin typeface="Garamond" panose="02020404030301010803" pitchFamily="18" charset="0"/>
            </a:endParaRPr>
          </a:p>
          <a:p>
            <a:pPr marL="342900" indent="-342900">
              <a:buAutoNum type="arabicPeriod"/>
            </a:pPr>
            <a:r>
              <a:rPr lang="en-US" sz="2000" dirty="0" smtClean="0">
                <a:solidFill>
                  <a:srgbClr val="0000CC"/>
                </a:solidFill>
                <a:latin typeface="Garamond" panose="02020404030301010803" pitchFamily="18" charset="0"/>
              </a:rPr>
              <a:t>Preliminary Screening</a:t>
            </a:r>
          </a:p>
          <a:p>
            <a:pPr marL="342900" indent="-342900">
              <a:buAutoNum type="arabicPeriod"/>
            </a:pPr>
            <a:r>
              <a:rPr lang="en-IN" sz="2000" dirty="0">
                <a:solidFill>
                  <a:srgbClr val="0000CC"/>
                </a:solidFill>
                <a:latin typeface="Garamond" panose="02020404030301010803" pitchFamily="18" charset="0"/>
              </a:rPr>
              <a:t>Selection T</a:t>
            </a:r>
            <a:r>
              <a:rPr lang="en-IN" dirty="0">
                <a:solidFill>
                  <a:srgbClr val="0000CC"/>
                </a:solidFill>
              </a:rPr>
              <a:t>est</a:t>
            </a:r>
          </a:p>
        </p:txBody>
      </p:sp>
      <p:sp>
        <p:nvSpPr>
          <p:cNvPr id="6" name="Rectangle 5"/>
          <p:cNvSpPr/>
          <p:nvPr/>
        </p:nvSpPr>
        <p:spPr>
          <a:xfrm>
            <a:off x="1981198" y="2596155"/>
            <a:ext cx="6877305" cy="2246769"/>
          </a:xfrm>
          <a:prstGeom prst="rect">
            <a:avLst/>
          </a:prstGeom>
        </p:spPr>
        <p:txBody>
          <a:bodyPr wrap="square">
            <a:spAutoFit/>
          </a:bodyPr>
          <a:lstStyle/>
          <a:p>
            <a:pPr marL="457200" indent="-457200">
              <a:buAutoNum type="alphaUcPeriod"/>
            </a:pPr>
            <a:r>
              <a:rPr lang="en-US" sz="2000" b="1" dirty="0" smtClean="0">
                <a:solidFill>
                  <a:srgbClr val="C00000"/>
                </a:solidFill>
                <a:latin typeface="Garamond" panose="02020404030301010803" pitchFamily="18" charset="0"/>
              </a:rPr>
              <a:t>Intelligence Test </a:t>
            </a:r>
            <a:r>
              <a:rPr lang="en-US" sz="2000" dirty="0">
                <a:latin typeface="Garamond" panose="02020404030301010803" pitchFamily="18" charset="0"/>
              </a:rPr>
              <a:t>– </a:t>
            </a:r>
            <a:r>
              <a:rPr lang="en-US" sz="2000" dirty="0">
                <a:solidFill>
                  <a:srgbClr val="0000CC"/>
                </a:solidFill>
                <a:latin typeface="Garamond" panose="02020404030301010803" pitchFamily="18" charset="0"/>
              </a:rPr>
              <a:t>This is one of the important psychological test used to measure the level of intelligence quotient I.Q of an Individual. It is indicator ability or person’s learning ability or the ability to make decision &amp; Judgment. </a:t>
            </a:r>
            <a:endParaRPr lang="en-US" sz="2000" dirty="0" smtClean="0">
              <a:solidFill>
                <a:srgbClr val="0000CC"/>
              </a:solidFill>
              <a:latin typeface="Garamond" panose="02020404030301010803" pitchFamily="18" charset="0"/>
            </a:endParaRPr>
          </a:p>
          <a:p>
            <a:pPr marL="457200" indent="-457200">
              <a:buAutoNum type="alphaUcPeriod"/>
            </a:pPr>
            <a:r>
              <a:rPr lang="en-US" sz="2000" b="1" dirty="0" smtClean="0">
                <a:solidFill>
                  <a:srgbClr val="C00000"/>
                </a:solidFill>
                <a:latin typeface="Garamond" panose="02020404030301010803" pitchFamily="18" charset="0"/>
              </a:rPr>
              <a:t>Aptitude </a:t>
            </a:r>
            <a:r>
              <a:rPr lang="en-US" sz="2000" b="1" dirty="0">
                <a:solidFill>
                  <a:srgbClr val="C00000"/>
                </a:solidFill>
                <a:latin typeface="Garamond" panose="02020404030301010803" pitchFamily="18" charset="0"/>
              </a:rPr>
              <a:t>Test </a:t>
            </a:r>
            <a:r>
              <a:rPr lang="en-US" sz="2000" dirty="0" smtClean="0">
                <a:latin typeface="Garamond" panose="02020404030301010803" pitchFamily="18" charset="0"/>
              </a:rPr>
              <a:t>– </a:t>
            </a:r>
            <a:r>
              <a:rPr lang="en-US" sz="2000" dirty="0" smtClean="0">
                <a:solidFill>
                  <a:srgbClr val="0000CC"/>
                </a:solidFill>
                <a:latin typeface="Garamond" panose="02020404030301010803" pitchFamily="18" charset="0"/>
              </a:rPr>
              <a:t>It </a:t>
            </a:r>
            <a:r>
              <a:rPr lang="en-US" sz="2000" dirty="0">
                <a:solidFill>
                  <a:srgbClr val="0000CC"/>
                </a:solidFill>
                <a:latin typeface="Garamond" panose="02020404030301010803" pitchFamily="18" charset="0"/>
              </a:rPr>
              <a:t>is a measure of individual potential for learning new skills. </a:t>
            </a:r>
            <a:r>
              <a:rPr lang="en-US" sz="2000" dirty="0" smtClean="0">
                <a:solidFill>
                  <a:srgbClr val="0000CC"/>
                </a:solidFill>
                <a:latin typeface="Garamond" panose="02020404030301010803" pitchFamily="18" charset="0"/>
              </a:rPr>
              <a:t>It </a:t>
            </a:r>
            <a:r>
              <a:rPr lang="en-US" sz="2000" dirty="0">
                <a:solidFill>
                  <a:srgbClr val="0000CC"/>
                </a:solidFill>
                <a:latin typeface="Garamond" panose="02020404030301010803" pitchFamily="18" charset="0"/>
              </a:rPr>
              <a:t>indicates the person’s capacity to develop. Such tests are good indices of a person’s future success score</a:t>
            </a:r>
            <a:r>
              <a:rPr lang="en-US" dirty="0">
                <a:solidFill>
                  <a:srgbClr val="0000CC"/>
                </a:solidFill>
              </a:rPr>
              <a:t>.</a:t>
            </a:r>
            <a:endParaRPr lang="en-IN" dirty="0">
              <a:solidFill>
                <a:srgbClr val="0000CC"/>
              </a:solidFill>
            </a:endParaRPr>
          </a:p>
        </p:txBody>
      </p:sp>
    </p:spTree>
    <p:extLst>
      <p:ext uri="{BB962C8B-B14F-4D97-AF65-F5344CB8AC3E}">
        <p14:creationId xmlns:p14="http://schemas.microsoft.com/office/powerpoint/2010/main" val="1393958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8778" y="0"/>
            <a:ext cx="1145497" cy="1079770"/>
          </a:xfrm>
          <a:prstGeom prst="rect">
            <a:avLst/>
          </a:prstGeom>
        </p:spPr>
      </p:pic>
      <p:sp>
        <p:nvSpPr>
          <p:cNvPr id="3" name="Rectangle 2"/>
          <p:cNvSpPr/>
          <p:nvPr/>
        </p:nvSpPr>
        <p:spPr>
          <a:xfrm>
            <a:off x="2126342" y="1079770"/>
            <a:ext cx="7007933" cy="3785652"/>
          </a:xfrm>
          <a:prstGeom prst="rect">
            <a:avLst/>
          </a:prstGeom>
        </p:spPr>
        <p:txBody>
          <a:bodyPr wrap="square">
            <a:spAutoFit/>
          </a:bodyPr>
          <a:lstStyle/>
          <a:p>
            <a:pPr marL="457200" indent="-457200">
              <a:buAutoNum type="alphaUcPeriod" startAt="3"/>
            </a:pPr>
            <a:r>
              <a:rPr lang="en-US" sz="2000" b="1" dirty="0" smtClean="0">
                <a:solidFill>
                  <a:srgbClr val="C00000"/>
                </a:solidFill>
                <a:latin typeface="Garamond" panose="02020404030301010803" pitchFamily="18" charset="0"/>
              </a:rPr>
              <a:t>Personality </a:t>
            </a:r>
            <a:r>
              <a:rPr lang="en-US" sz="2000" b="1" dirty="0">
                <a:solidFill>
                  <a:srgbClr val="C00000"/>
                </a:solidFill>
                <a:latin typeface="Garamond" panose="02020404030301010803" pitchFamily="18" charset="0"/>
              </a:rPr>
              <a:t>Test </a:t>
            </a:r>
            <a:r>
              <a:rPr lang="en-US" sz="2000" dirty="0">
                <a:solidFill>
                  <a:srgbClr val="0000CC"/>
                </a:solidFill>
                <a:latin typeface="Garamond" panose="02020404030301010803" pitchFamily="18" charset="0"/>
              </a:rPr>
              <a:t>– Personality test provide clues to a person’s emotion her reaction maturity &amp; value system etc. these test probe the overall personality</a:t>
            </a:r>
            <a:r>
              <a:rPr lang="en-US" sz="2000" dirty="0">
                <a:latin typeface="Garamond" panose="02020404030301010803" pitchFamily="18" charset="0"/>
              </a:rPr>
              <a:t>. </a:t>
            </a:r>
            <a:endParaRPr lang="en-US" sz="2000" dirty="0" smtClean="0">
              <a:latin typeface="Garamond" panose="02020404030301010803" pitchFamily="18" charset="0"/>
            </a:endParaRPr>
          </a:p>
          <a:p>
            <a:pPr marL="457200" indent="-457200">
              <a:buAutoNum type="alphaUcPeriod" startAt="4"/>
            </a:pPr>
            <a:r>
              <a:rPr lang="en-US" sz="2000" b="1" dirty="0" smtClean="0">
                <a:solidFill>
                  <a:srgbClr val="C00000"/>
                </a:solidFill>
                <a:latin typeface="Garamond" panose="02020404030301010803" pitchFamily="18" charset="0"/>
              </a:rPr>
              <a:t>Trade </a:t>
            </a:r>
            <a:r>
              <a:rPr lang="en-US" sz="2000" b="1" dirty="0">
                <a:solidFill>
                  <a:srgbClr val="C00000"/>
                </a:solidFill>
                <a:latin typeface="Garamond" panose="02020404030301010803" pitchFamily="18" charset="0"/>
              </a:rPr>
              <a:t>Test –</a:t>
            </a:r>
            <a:r>
              <a:rPr lang="en-US" sz="2000" b="1" dirty="0">
                <a:solidFill>
                  <a:srgbClr val="0000CC"/>
                </a:solidFill>
                <a:latin typeface="Garamond" panose="02020404030301010803" pitchFamily="18" charset="0"/>
              </a:rPr>
              <a:t> </a:t>
            </a:r>
            <a:r>
              <a:rPr lang="en-US" sz="2000" dirty="0">
                <a:solidFill>
                  <a:srgbClr val="0000CC"/>
                </a:solidFill>
                <a:latin typeface="Garamond" panose="02020404030301010803" pitchFamily="18" charset="0"/>
              </a:rPr>
              <a:t>These tests measure the existing  </a:t>
            </a:r>
            <a:r>
              <a:rPr lang="en-US" sz="2000" dirty="0" smtClean="0">
                <a:solidFill>
                  <a:srgbClr val="0000CC"/>
                </a:solidFill>
                <a:latin typeface="Garamond" panose="02020404030301010803" pitchFamily="18" charset="0"/>
              </a:rPr>
              <a:t>skills </a:t>
            </a:r>
            <a:r>
              <a:rPr lang="en-US" sz="2000" dirty="0">
                <a:solidFill>
                  <a:srgbClr val="0000CC"/>
                </a:solidFill>
                <a:latin typeface="Garamond" panose="02020404030301010803" pitchFamily="18" charset="0"/>
              </a:rPr>
              <a:t>of the individual. They measure the level of knowledge and proficiency in the area of professional or technical training. Difference between trade test and aptitude test is that trade test helps to identify present skills of a person while aptitude test help to measure potential or ability to acquire skill in future.. </a:t>
            </a:r>
          </a:p>
          <a:p>
            <a:pPr marL="457200" indent="-457200">
              <a:buAutoNum type="alphaUcPeriod" startAt="4"/>
            </a:pPr>
            <a:r>
              <a:rPr lang="en-US" sz="2000" b="1" dirty="0" smtClean="0">
                <a:solidFill>
                  <a:srgbClr val="C00000"/>
                </a:solidFill>
                <a:latin typeface="Garamond" panose="02020404030301010803" pitchFamily="18" charset="0"/>
              </a:rPr>
              <a:t>Interest </a:t>
            </a:r>
            <a:r>
              <a:rPr lang="en-US" sz="2000" b="1" dirty="0">
                <a:solidFill>
                  <a:srgbClr val="C00000"/>
                </a:solidFill>
                <a:latin typeface="Garamond" panose="02020404030301010803" pitchFamily="18" charset="0"/>
              </a:rPr>
              <a:t>Test </a:t>
            </a:r>
            <a:r>
              <a:rPr lang="en-US" sz="2000" dirty="0">
                <a:solidFill>
                  <a:srgbClr val="C00000"/>
                </a:solidFill>
                <a:latin typeface="Garamond" panose="02020404030301010803" pitchFamily="18" charset="0"/>
              </a:rPr>
              <a:t>– </a:t>
            </a:r>
            <a:r>
              <a:rPr lang="en-US" sz="2000" dirty="0">
                <a:solidFill>
                  <a:srgbClr val="0000CC"/>
                </a:solidFill>
                <a:latin typeface="Garamond" panose="02020404030301010803" pitchFamily="18" charset="0"/>
              </a:rPr>
              <a:t>Every individual has fascination for some job than the other. Interest test are used to know the pattern of interest or involvement of a person</a:t>
            </a:r>
            <a:endParaRPr lang="en-IN" sz="2000" dirty="0">
              <a:solidFill>
                <a:srgbClr val="0000CC"/>
              </a:solidFill>
              <a:latin typeface="Garamond" panose="02020404030301010803" pitchFamily="18" charset="0"/>
            </a:endParaRPr>
          </a:p>
        </p:txBody>
      </p:sp>
    </p:spTree>
    <p:extLst>
      <p:ext uri="{BB962C8B-B14F-4D97-AF65-F5344CB8AC3E}">
        <p14:creationId xmlns:p14="http://schemas.microsoft.com/office/powerpoint/2010/main" val="407684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879</Words>
  <Application>Microsoft Office PowerPoint</Application>
  <PresentationFormat>On-screen Show (16:9)</PresentationFormat>
  <Paragraphs>113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Garamond</vt:lpstr>
      <vt:lpstr>Times New Roman</vt:lpstr>
      <vt:lpstr>Wingdings</vt:lpstr>
      <vt:lpstr>Office Theme</vt:lpstr>
      <vt:lpstr>LILHA EDUCATION CENTRE www.lilhaeducationcentre.in Contact No.9305907823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2020-06-05T08:53:02Z</dcterms:modified>
</cp:coreProperties>
</file>